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30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86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98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20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09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54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76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28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79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16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7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3447A-B2EB-4815-8515-9E2B381F949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95193-2D3F-41FF-8A44-2F564BF5D5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36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ma.net/news-post/revised-declaration-of-helsinki-adopted-by-the-global-medical-community-strengthening-ethical-standards-in-clinical-research-involving-humans/" TargetMode="External"/><Relationship Id="rId2" Type="http://schemas.openxmlformats.org/officeDocument/2006/relationships/hyperlink" Target="https://youtu.be/yHK2Re8UsO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ma.net/news-post/background-information-on-the-declaration-of-helsinki/" TargetMode="External"/><Relationship Id="rId4" Type="http://schemas.openxmlformats.org/officeDocument/2006/relationships/hyperlink" Target="https://www.wma.net/wp-content/uploads/2024/10/Declaration-of-Helsinki-Revision-Process-2024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er.fm/series/jama-author-interviews/declaration-of-helsinki-addresses-new-ethical-challenges" TargetMode="External"/><Relationship Id="rId2" Type="http://schemas.openxmlformats.org/officeDocument/2006/relationships/hyperlink" Target="https://jamanetwork.com/journals/jama/fullarticle/2825289?guestAccessKey=ffb0d957-c087-4061-a22b-e1d9a2c07fbc&amp;utm_source=twitter&amp;utm_medium=social_jama&amp;utm_term=15014165025&amp;utm_campaign=article_alert&amp;linkId=62755521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Declaration of Helsinki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498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361"/>
            <a:ext cx="10515600" cy="1325563"/>
          </a:xfrm>
        </p:spPr>
        <p:txBody>
          <a:bodyPr/>
          <a:lstStyle/>
          <a:p>
            <a:r>
              <a:rPr lang="en-GB" dirty="0" smtClean="0"/>
              <a:t>Links to material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6286"/>
            <a:ext cx="10515600" cy="5249635"/>
          </a:xfrm>
        </p:spPr>
        <p:txBody>
          <a:bodyPr>
            <a:normAutofit fontScale="62500" lnSpcReduction="20000"/>
          </a:bodyPr>
          <a:lstStyle/>
          <a:p>
            <a:r>
              <a:rPr lang="is-IS" dirty="0" smtClean="0"/>
              <a:t>WMA </a:t>
            </a:r>
            <a:r>
              <a:rPr lang="is-IS" dirty="0"/>
              <a:t>Declaration of Helsinki 2024 interview with Dr Jack Resneck </a:t>
            </a:r>
            <a:r>
              <a:rPr lang="is-IS" dirty="0" smtClean="0"/>
              <a:t>Jr</a:t>
            </a:r>
            <a:r>
              <a:rPr lang="en-US" dirty="0" smtClean="0"/>
              <a:t> (YouTube </a:t>
            </a:r>
            <a:r>
              <a:rPr lang="en-US" dirty="0"/>
              <a:t>video </a:t>
            </a:r>
            <a:r>
              <a:rPr lang="en-US" dirty="0" smtClean="0"/>
              <a:t>interview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youtu.be/yHK2Re8UsOI</a:t>
            </a:r>
            <a:endParaRPr lang="en-US" dirty="0" smtClean="0"/>
          </a:p>
          <a:p>
            <a:pPr lvl="0"/>
            <a:endParaRPr lang="sv-SE" dirty="0"/>
          </a:p>
          <a:p>
            <a:pPr lvl="0"/>
            <a:r>
              <a:rPr lang="en-US" dirty="0"/>
              <a:t>T</a:t>
            </a:r>
            <a:r>
              <a:rPr lang="is-IS" dirty="0"/>
              <a:t>he Declaration of Helsinki 2024 full </a:t>
            </a:r>
            <a:r>
              <a:rPr lang="is-IS" dirty="0" smtClean="0"/>
              <a:t>text:</a:t>
            </a:r>
          </a:p>
          <a:p>
            <a:pPr marL="0" lvl="0" indent="0">
              <a:buNone/>
            </a:pPr>
            <a:r>
              <a:rPr lang="is-IS" dirty="0">
                <a:hlinkClick r:id="rId3"/>
              </a:rPr>
              <a:t>https://</a:t>
            </a:r>
            <a:r>
              <a:rPr lang="is-IS" dirty="0" smtClean="0">
                <a:hlinkClick r:id="rId3"/>
              </a:rPr>
              <a:t>www.wma.net/news-post/revised-declaration-of-helsinki-adopted-by-the-global-medical-community-strengthening-ethical-standards-in-clinical-research-involving-humans/</a:t>
            </a:r>
            <a:endParaRPr lang="is-IS" dirty="0" smtClean="0"/>
          </a:p>
          <a:p>
            <a:pPr lvl="0"/>
            <a:endParaRPr lang="sv-SE" dirty="0"/>
          </a:p>
          <a:p>
            <a:pPr lvl="0"/>
            <a:r>
              <a:rPr lang="is-IS" dirty="0" smtClean="0"/>
              <a:t>WMA </a:t>
            </a:r>
            <a:r>
              <a:rPr lang="is-IS" dirty="0"/>
              <a:t>Press </a:t>
            </a:r>
            <a:r>
              <a:rPr lang="is-IS" dirty="0" smtClean="0"/>
              <a:t>release:</a:t>
            </a:r>
          </a:p>
          <a:p>
            <a:pPr marL="0" lvl="0" indent="0">
              <a:buNone/>
            </a:pPr>
            <a:r>
              <a:rPr lang="sv-SE" dirty="0">
                <a:hlinkClick r:id="rId3"/>
              </a:rPr>
              <a:t>https://www.wma.net/news-post/revised-declaration-of-helsinki-adopted-by-the-global-medical-community-strengthening-ethical-standards-in-clinical-research-involving-humans</a:t>
            </a:r>
            <a:r>
              <a:rPr lang="sv-SE" dirty="0" smtClean="0">
                <a:hlinkClick r:id="rId3"/>
              </a:rPr>
              <a:t>/</a:t>
            </a:r>
            <a:endParaRPr lang="sv-SE" dirty="0" smtClean="0"/>
          </a:p>
          <a:p>
            <a:pPr lvl="0"/>
            <a:endParaRPr lang="sv-SE" dirty="0"/>
          </a:p>
          <a:p>
            <a:pPr lvl="0"/>
            <a:r>
              <a:rPr lang="is-IS" dirty="0"/>
              <a:t>Background information on the Declaration of Helsinki revision process</a:t>
            </a:r>
            <a:r>
              <a:rPr lang="en-US" dirty="0"/>
              <a:t>  Jack’s </a:t>
            </a:r>
            <a:r>
              <a:rPr lang="en-US" dirty="0" smtClean="0"/>
              <a:t>presentation:</a:t>
            </a:r>
          </a:p>
          <a:p>
            <a:pPr marL="0" lvl="0" indent="0">
              <a:buNone/>
            </a:pPr>
            <a:r>
              <a:rPr lang="sv-SE" dirty="0">
                <a:hlinkClick r:id="rId4"/>
              </a:rPr>
              <a:t>https://</a:t>
            </a:r>
            <a:r>
              <a:rPr lang="sv-SE" dirty="0" smtClean="0">
                <a:hlinkClick r:id="rId4"/>
              </a:rPr>
              <a:t>www.wma.net/wp-content/uploads/2024/10/Declaration-of-Helsinki-Revision-Process-2024.pdf</a:t>
            </a:r>
            <a:endParaRPr lang="sv-SE" dirty="0" smtClean="0"/>
          </a:p>
          <a:p>
            <a:pPr marL="0" lvl="0" indent="0">
              <a:buNone/>
            </a:pPr>
            <a:endParaRPr lang="sv-SE" dirty="0" smtClean="0"/>
          </a:p>
          <a:p>
            <a:pPr lvl="0"/>
            <a:r>
              <a:rPr lang="is-IS" dirty="0"/>
              <a:t>Background information on the Declaration of Helsinki:</a:t>
            </a:r>
          </a:p>
          <a:p>
            <a:pPr marL="0" lvl="0" indent="0">
              <a:buNone/>
            </a:pPr>
            <a:r>
              <a:rPr lang="en-GB" dirty="0">
                <a:hlinkClick r:id="rId5"/>
              </a:rPr>
              <a:t>https://www.wma.net/news-post/background-information-on-the-declaration-of-helsinki</a:t>
            </a:r>
            <a:r>
              <a:rPr lang="en-GB" dirty="0" smtClean="0">
                <a:hlinkClick r:id="rId5"/>
              </a:rPr>
              <a:t>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67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361"/>
            <a:ext cx="10515600" cy="1325563"/>
          </a:xfrm>
        </p:spPr>
        <p:txBody>
          <a:bodyPr/>
          <a:lstStyle/>
          <a:p>
            <a:r>
              <a:rPr lang="en-GB" dirty="0" smtClean="0"/>
              <a:t>Links to material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6287"/>
            <a:ext cx="10515600" cy="504552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s-IS" dirty="0" smtClean="0"/>
              <a:t>JAMA </a:t>
            </a:r>
            <a:r>
              <a:rPr lang="is-IS" dirty="0"/>
              <a:t>Viewpoint </a:t>
            </a:r>
            <a:r>
              <a:rPr lang="is-IS" i="1" u="sng" dirty="0"/>
              <a:t>Revisions to the Declaration of Helsinki on Its 60th Anniversary</a:t>
            </a:r>
            <a:r>
              <a:rPr lang="is-IS" dirty="0"/>
              <a:t> </a:t>
            </a:r>
            <a:r>
              <a:rPr lang="is-IS" i="1" dirty="0"/>
              <a:t>A Modernized Set of Ethical Principles to Promote and Ensure Respect for Participants in a Rapidly Innovating Medical Research Ecosystem</a:t>
            </a:r>
            <a:r>
              <a:rPr lang="is-IS" dirty="0"/>
              <a:t>, by Dr Jack Resneck </a:t>
            </a:r>
            <a:r>
              <a:rPr lang="is-IS" dirty="0" smtClean="0"/>
              <a:t>Jr:</a:t>
            </a:r>
          </a:p>
          <a:p>
            <a:pPr marL="0" lvl="0" indent="0">
              <a:buNone/>
            </a:pPr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jamanetwork.com/journals/jama/fullarticle/2825289?guestAccessKey=ffb0d957-c087-4061-a22b-e1d9a2c07fbc&amp;utm_source=twitter&amp;utm_medium=social_jama&amp;utm_term=15014165025&amp;utm_campaign=article_alert&amp;linkId=627555211</a:t>
            </a:r>
            <a:endParaRPr lang="sv-SE" dirty="0" smtClean="0"/>
          </a:p>
          <a:p>
            <a:pPr lvl="0"/>
            <a:endParaRPr lang="sv-SE" dirty="0"/>
          </a:p>
          <a:p>
            <a:pPr lvl="0"/>
            <a:r>
              <a:rPr lang="is-IS" dirty="0"/>
              <a:t>JAMA Author Interview with Dr Jack Resneck Jr. </a:t>
            </a:r>
            <a:r>
              <a:rPr lang="is-IS" i="1" u="sng" dirty="0"/>
              <a:t>Declaration of Helsinki Addresses New Ethical </a:t>
            </a:r>
            <a:r>
              <a:rPr lang="is-IS" i="1" u="sng" dirty="0" smtClean="0"/>
              <a:t>Challenges:</a:t>
            </a:r>
          </a:p>
          <a:p>
            <a:pPr marL="0" lvl="0" indent="0">
              <a:buNone/>
            </a:pPr>
            <a:r>
              <a:rPr lang="sv-SE" dirty="0">
                <a:hlinkClick r:id="rId3"/>
              </a:rPr>
              <a:t>https://</a:t>
            </a:r>
            <a:r>
              <a:rPr lang="sv-SE" dirty="0" smtClean="0">
                <a:hlinkClick r:id="rId3"/>
              </a:rPr>
              <a:t>player.fm/series/jama-author-interviews/declaration-of-helsinki-addresses-new-ethical-challenges</a:t>
            </a:r>
            <a:endParaRPr lang="sv-SE" dirty="0" smtClean="0"/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29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143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Declaration of Helsinki</vt:lpstr>
      <vt:lpstr>Links to material</vt:lpstr>
      <vt:lpstr>Links to material</vt:lpstr>
    </vt:vector>
  </TitlesOfParts>
  <Company>Uppsala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Helsinki</dc:title>
  <dc:creator>Åsa Michelgård Palmquist</dc:creator>
  <cp:lastModifiedBy>Åsa Michelgård Palmquist</cp:lastModifiedBy>
  <cp:revision>5</cp:revision>
  <dcterms:created xsi:type="dcterms:W3CDTF">2024-10-24T20:48:19Z</dcterms:created>
  <dcterms:modified xsi:type="dcterms:W3CDTF">2024-11-07T09:59:51Z</dcterms:modified>
</cp:coreProperties>
</file>