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5.jpg" ContentType="image/jpg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87" r:id="rId5"/>
    <p:sldMasterId id="2147483737" r:id="rId6"/>
    <p:sldMasterId id="2147483712" r:id="rId7"/>
  </p:sldMasterIdLst>
  <p:notesMasterIdLst>
    <p:notesMasterId r:id="rId32"/>
  </p:notesMasterIdLst>
  <p:sldIdLst>
    <p:sldId id="256" r:id="rId8"/>
    <p:sldId id="280" r:id="rId9"/>
    <p:sldId id="307" r:id="rId10"/>
    <p:sldId id="294" r:id="rId11"/>
    <p:sldId id="285" r:id="rId12"/>
    <p:sldId id="297" r:id="rId13"/>
    <p:sldId id="295" r:id="rId14"/>
    <p:sldId id="306" r:id="rId15"/>
    <p:sldId id="315" r:id="rId16"/>
    <p:sldId id="308" r:id="rId17"/>
    <p:sldId id="310" r:id="rId18"/>
    <p:sldId id="318" r:id="rId19"/>
    <p:sldId id="311" r:id="rId20"/>
    <p:sldId id="312" r:id="rId21"/>
    <p:sldId id="314" r:id="rId22"/>
    <p:sldId id="300" r:id="rId23"/>
    <p:sldId id="303" r:id="rId24"/>
    <p:sldId id="313" r:id="rId25"/>
    <p:sldId id="309" r:id="rId26"/>
    <p:sldId id="301" r:id="rId27"/>
    <p:sldId id="302" r:id="rId28"/>
    <p:sldId id="316" r:id="rId29"/>
    <p:sldId id="293" r:id="rId30"/>
    <p:sldId id="317" r:id="rId31"/>
  </p:sldIdLst>
  <p:sldSz cx="12192000" cy="6858000"/>
  <p:notesSz cx="6669088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A14"/>
    <a:srgbClr val="9AD24A"/>
    <a:srgbClr val="63A70A"/>
    <a:srgbClr val="C6E59B"/>
    <a:srgbClr val="55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85475" autoAdjust="0"/>
  </p:normalViewPr>
  <p:slideViewPr>
    <p:cSldViewPr snapToGrid="0">
      <p:cViewPr varScale="1">
        <p:scale>
          <a:sx n="59" d="100"/>
          <a:sy n="59" d="100"/>
        </p:scale>
        <p:origin x="1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724BED-F6AC-476E-A421-A8718AE110C5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BAA2BE5-038D-446E-9F26-2425C06D26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Genom att</a:t>
            </a:r>
            <a:r>
              <a:rPr lang="sv-SE" baseline="0" dirty="0" smtClean="0"/>
              <a:t> förstå vilka krav en Sponsor har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4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FF0000"/>
                </a:solidFill>
              </a:rPr>
              <a:t>Risk-baserad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Risk Management plan: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CRO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SCIENTIFIC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9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Artikel 53: ex</a:t>
            </a:r>
            <a:r>
              <a:rPr lang="sv-SE" baseline="0" dirty="0" smtClean="0"/>
              <a:t> medicineringsfel. GRAVIDITETER, , felanvändning, missbruk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 – omfattas av samma rapporteringsskyldighet som biverkningar. </a:t>
            </a:r>
          </a:p>
          <a:p>
            <a:endParaRPr lang="sv-SE" baseline="0" dirty="0" smtClean="0"/>
          </a:p>
          <a:p>
            <a:r>
              <a:rPr lang="sv-SE" b="1" dirty="0" smtClean="0"/>
              <a:t>The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Important</a:t>
            </a:r>
            <a:r>
              <a:rPr lang="sv-SE" b="1" baseline="0" dirty="0" smtClean="0"/>
              <a:t> Medical Event Term List.</a:t>
            </a:r>
          </a:p>
          <a:p>
            <a:r>
              <a:rPr lang="sv-SE" baseline="0" dirty="0" err="1" smtClean="0"/>
              <a:t>Identified</a:t>
            </a:r>
            <a:r>
              <a:rPr lang="sv-SE" baseline="0" dirty="0" smtClean="0"/>
              <a:t> AEs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nature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reported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Medical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Event.</a:t>
            </a:r>
            <a:endParaRPr lang="en-US" dirty="0" smtClean="0"/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0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Artikel 53: ex</a:t>
            </a:r>
            <a:r>
              <a:rPr lang="sv-SE" baseline="0" dirty="0" smtClean="0"/>
              <a:t> medicineringsfel. GRAVIDITETER, , felanvändning, missbruk </a:t>
            </a:r>
            <a:r>
              <a:rPr lang="sv-SE" baseline="0" dirty="0" err="1" smtClean="0"/>
              <a:t>etc</a:t>
            </a:r>
            <a:r>
              <a:rPr lang="sv-SE" baseline="0" dirty="0" smtClean="0"/>
              <a:t> – omfattas av samma rapporteringsskyldighet som biverkningar. </a:t>
            </a:r>
          </a:p>
          <a:p>
            <a:endParaRPr lang="sv-SE" baseline="0" dirty="0" smtClean="0"/>
          </a:p>
          <a:p>
            <a:r>
              <a:rPr lang="sv-SE" b="1" dirty="0" smtClean="0"/>
              <a:t>The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Important</a:t>
            </a:r>
            <a:r>
              <a:rPr lang="sv-SE" b="1" baseline="0" dirty="0" smtClean="0"/>
              <a:t> Medical Event Term List.</a:t>
            </a:r>
          </a:p>
          <a:p>
            <a:r>
              <a:rPr lang="sv-SE" baseline="0" dirty="0" err="1" smtClean="0"/>
              <a:t>Identified</a:t>
            </a:r>
            <a:r>
              <a:rPr lang="sv-SE" baseline="0" dirty="0" smtClean="0"/>
              <a:t> AEs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nature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reported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Medical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Event.</a:t>
            </a:r>
            <a:endParaRPr lang="en-US" dirty="0" smtClean="0"/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6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These events are of particular interest to regulatory authorities, healthcare providers, and researchers, as they can provide valuable insights into the safety and efficacy of products, interventions, or processes. </a:t>
            </a:r>
            <a:endParaRPr lang="sv-SE" dirty="0" smtClean="0"/>
          </a:p>
          <a:p>
            <a:r>
              <a:rPr lang="sv-SE" dirty="0" smtClean="0"/>
              <a:t>AESI – </a:t>
            </a:r>
            <a:r>
              <a:rPr lang="sv-SE" dirty="0" err="1" smtClean="0"/>
              <a:t>extensively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vaccines</a:t>
            </a:r>
            <a:r>
              <a:rPr lang="sv-SE" baseline="0" dirty="0" smtClean="0"/>
              <a:t>, </a:t>
            </a:r>
            <a:endParaRPr lang="sv-SE" baseline="0" dirty="0" smtClean="0"/>
          </a:p>
          <a:p>
            <a:r>
              <a:rPr lang="sv-SE" baseline="0" dirty="0" smtClean="0"/>
              <a:t>Event </a:t>
            </a:r>
            <a:r>
              <a:rPr lang="sv-SE" baseline="0" dirty="0" err="1" smtClean="0"/>
              <a:t>may</a:t>
            </a:r>
            <a:r>
              <a:rPr lang="sv-SE" baseline="0" dirty="0" smtClean="0"/>
              <a:t> end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in the RSI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FF0000"/>
                </a:solidFill>
              </a:rPr>
              <a:t>Risk-baserad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Risk Management plan: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CRO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SCIENTIFIC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7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Risk Management plan: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CRO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SCIENTIFIC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Suspected </a:t>
            </a:r>
            <a:r>
              <a:rPr lang="en-US" b="1" dirty="0" smtClean="0"/>
              <a:t>serious breach: </a:t>
            </a:r>
            <a:r>
              <a:rPr lang="en-US" dirty="0" smtClean="0"/>
              <a:t>means an incident which at the time of communication from investigators or from service providers to the sponsor has not yet been assessed by the sponsor to be a serious breach.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8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95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3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25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35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Balans mellan </a:t>
            </a:r>
            <a:r>
              <a:rPr lang="sv-SE" dirty="0" err="1" smtClean="0"/>
              <a:t>Ovesight</a:t>
            </a:r>
            <a:r>
              <a:rPr lang="sv-SE" dirty="0" smtClean="0"/>
              <a:t> och Micro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5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1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42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Effektivitet = spar</a:t>
            </a:r>
            <a:r>
              <a:rPr lang="sv-SE" baseline="0" dirty="0" smtClean="0"/>
              <a:t> både tid och pengar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Effektivitet = spar</a:t>
            </a:r>
            <a:r>
              <a:rPr lang="sv-SE" baseline="0" dirty="0" smtClean="0"/>
              <a:t> både tid och pengar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Tidsbesparande </a:t>
            </a:r>
          </a:p>
          <a:p>
            <a:pPr marL="0" indent="0">
              <a:buNone/>
            </a:pPr>
            <a:r>
              <a:rPr lang="sv-SE" dirty="0" smtClean="0"/>
              <a:t>Kanske</a:t>
            </a:r>
            <a:r>
              <a:rPr lang="sv-SE" baseline="0" dirty="0" smtClean="0"/>
              <a:t> s</a:t>
            </a:r>
            <a:r>
              <a:rPr lang="sv-SE" dirty="0" smtClean="0"/>
              <a:t>nabbare till mål </a:t>
            </a:r>
          </a:p>
          <a:p>
            <a:pPr marL="0" indent="0">
              <a:buNone/>
            </a:pPr>
            <a:r>
              <a:rPr lang="sv-SE" dirty="0" smtClean="0"/>
              <a:t>Högre kvalitet</a:t>
            </a:r>
          </a:p>
          <a:p>
            <a:pPr marL="0" indent="0">
              <a:buNone/>
            </a:pPr>
            <a:r>
              <a:rPr lang="sv-SE" dirty="0" smtClean="0"/>
              <a:t>Billigare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Ingen </a:t>
            </a:r>
            <a:r>
              <a:rPr lang="sv-SE" dirty="0" err="1" smtClean="0"/>
              <a:t>oversight</a:t>
            </a:r>
            <a:r>
              <a:rPr lang="sv-SE" dirty="0" smtClean="0"/>
              <a:t> = </a:t>
            </a:r>
            <a:r>
              <a:rPr lang="sv-SE" dirty="0" err="1" smtClean="0"/>
              <a:t>critical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finding</a:t>
            </a:r>
            <a:r>
              <a:rPr lang="sv-SE" baseline="0" dirty="0" smtClean="0"/>
              <a:t> vid inspektion.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/>
              <a:t>Sponsorn ska ha ett riskbaserat förhållningssätt till sin planering, genomförande och tillsyn av varje prövning. </a:t>
            </a:r>
          </a:p>
          <a:p>
            <a:endParaRPr lang="sv-SE" dirty="0" smtClean="0"/>
          </a:p>
          <a:p>
            <a:r>
              <a:rPr lang="sv-SE" dirty="0" smtClean="0"/>
              <a:t>Alla aktiviteter och</a:t>
            </a:r>
            <a:r>
              <a:rPr lang="sv-SE" baseline="0" dirty="0" smtClean="0"/>
              <a:t> beslut längs vägen ska dokumenteras. </a:t>
            </a:r>
          </a:p>
          <a:p>
            <a:r>
              <a:rPr lang="sv-SE" baseline="0" dirty="0" smtClean="0"/>
              <a:t>Vi kan förvänta oss </a:t>
            </a:r>
            <a:r>
              <a:rPr lang="sv-SE" baseline="0" dirty="0" err="1" smtClean="0"/>
              <a:t>audits</a:t>
            </a:r>
            <a:r>
              <a:rPr lang="sv-SE" baseline="0" dirty="0" smtClean="0"/>
              <a:t> innan </a:t>
            </a:r>
            <a:r>
              <a:rPr lang="sv-SE" baseline="0" dirty="0" err="1" smtClean="0"/>
              <a:t>kontraktskrivning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18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Sponsor</a:t>
            </a:r>
            <a:r>
              <a:rPr lang="sv-SE" baseline="0" dirty="0" smtClean="0"/>
              <a:t> </a:t>
            </a:r>
            <a:r>
              <a:rPr lang="sv-SE" dirty="0" smtClean="0"/>
              <a:t>Risk Management plan: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CRO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BUSINESS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To SCIENTIFIC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2BE5-038D-446E-9F26-2425C06D26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8" b="2841"/>
          <a:stretch/>
        </p:blipFill>
        <p:spPr>
          <a:xfrm>
            <a:off x="-19051" y="0"/>
            <a:ext cx="48135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F18FB-88C2-A14A-89DD-EF2181DB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95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D5129-E418-DC4D-8A7E-B47FF8B50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630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5" name="Rektangel 4"/>
          <p:cNvSpPr/>
          <p:nvPr userDrawn="1"/>
        </p:nvSpPr>
        <p:spPr>
          <a:xfrm>
            <a:off x="6475016" y="5815403"/>
            <a:ext cx="1059608" cy="542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86470" t="9691" r="11153" b="21525"/>
          <a:stretch/>
        </p:blipFill>
        <p:spPr>
          <a:xfrm>
            <a:off x="10300324" y="6103144"/>
            <a:ext cx="163109" cy="69056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8631936" y="6103144"/>
            <a:ext cx="3560064" cy="75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r="6673"/>
          <a:stretch/>
        </p:blipFill>
        <p:spPr>
          <a:xfrm>
            <a:off x="10668001" y="6093660"/>
            <a:ext cx="1233770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3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H1 Rubrik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70003" y="2048690"/>
            <a:ext cx="9649884" cy="3751219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Arial" panose="020B0604020202020204" pitchFamily="34" charset="0"/>
              </a:defRPr>
            </a:lvl1pPr>
          </a:lstStyle>
          <a:p>
            <a:r>
              <a:rPr lang="en-IN" dirty="0"/>
              <a:t>[Plats </a:t>
            </a:r>
            <a:r>
              <a:rPr lang="en-IN" dirty="0" err="1"/>
              <a:t>för</a:t>
            </a:r>
            <a:r>
              <a:rPr lang="en-IN" dirty="0"/>
              <a:t> </a:t>
            </a:r>
            <a:r>
              <a:rPr lang="en-IN" dirty="0" err="1"/>
              <a:t>bild</a:t>
            </a:r>
            <a:r>
              <a:rPr lang="en-I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756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00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01751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327" y="2976750"/>
            <a:ext cx="6431885" cy="4774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85461"/>
            <a:ext cx="2011679" cy="8022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8" b="2841"/>
          <a:stretch/>
        </p:blipFill>
        <p:spPr>
          <a:xfrm flipH="1">
            <a:off x="7378445" y="0"/>
            <a:ext cx="4813555" cy="6857999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01751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01327" y="2976750"/>
            <a:ext cx="6431885" cy="4774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5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v-SE" noProof="0" dirty="0"/>
              <a:t>Klicka för att ändra rubrik för sidan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v-SE" noProof="0" dirty="0"/>
              <a:t>Underrubrik</a:t>
            </a:r>
          </a:p>
        </p:txBody>
      </p:sp>
      <p:sp>
        <p:nvSpPr>
          <p:cNvPr id="3" name="Jämförelse vänster platshållar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12" name="Jämförelse vänster platshållar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4659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8" b="2841"/>
          <a:stretch/>
        </p:blipFill>
        <p:spPr>
          <a:xfrm>
            <a:off x="-19051" y="0"/>
            <a:ext cx="48135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F18FB-88C2-A14A-89DD-EF2181DB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95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D5129-E418-DC4D-8A7E-B47FF8B50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630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grpSp>
        <p:nvGrpSpPr>
          <p:cNvPr id="4" name="Grupp 3"/>
          <p:cNvGrpSpPr/>
          <p:nvPr userDrawn="1"/>
        </p:nvGrpSpPr>
        <p:grpSpPr>
          <a:xfrm>
            <a:off x="9259375" y="6259455"/>
            <a:ext cx="1059608" cy="571295"/>
            <a:chOff x="8645394" y="5295066"/>
            <a:chExt cx="1168617" cy="630068"/>
          </a:xfrm>
        </p:grpSpPr>
        <p:sp>
          <p:nvSpPr>
            <p:cNvPr id="5" name="Rektangel 4"/>
            <p:cNvSpPr/>
            <p:nvPr userDrawn="1"/>
          </p:nvSpPr>
          <p:spPr>
            <a:xfrm>
              <a:off x="8645394" y="5295066"/>
              <a:ext cx="1168617" cy="59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6" name="Bildobjekt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" r="6673"/>
            <a:stretch/>
          </p:blipFill>
          <p:spPr>
            <a:xfrm>
              <a:off x="8647774" y="5299683"/>
              <a:ext cx="1140407" cy="625451"/>
            </a:xfrm>
            <a:prstGeom prst="rect">
              <a:avLst/>
            </a:prstGeom>
          </p:spPr>
        </p:pic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</a:blip>
          <a:srcRect l="86470" t="9691" r="11153" b="21525"/>
          <a:stretch/>
        </p:blipFill>
        <p:spPr>
          <a:xfrm>
            <a:off x="10300324" y="6103144"/>
            <a:ext cx="163109" cy="690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C23F3-5867-5348-BED6-A639F2AE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</a:blip>
          <a:srcRect l="86765" t="11875" r="1429" b="14095"/>
          <a:stretch/>
        </p:blipFill>
        <p:spPr>
          <a:xfrm>
            <a:off x="11247121" y="6139559"/>
            <a:ext cx="829056" cy="69017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1F33393-C642-1849-B214-55C7D84AA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</a:blip>
          <a:srcRect l="60288" t="16715" r="27906" b="17424"/>
          <a:stretch/>
        </p:blipFill>
        <p:spPr>
          <a:xfrm>
            <a:off x="10418065" y="6191319"/>
            <a:ext cx="829055" cy="614008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</a:blip>
          <a:srcRect l="86470" t="9691" r="11153" b="21525"/>
          <a:stretch/>
        </p:blipFill>
        <p:spPr>
          <a:xfrm>
            <a:off x="10313089" y="6101884"/>
            <a:ext cx="163109" cy="6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5D8-6E12-9C43-8116-EAA734FF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546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CAA34-0194-4C4F-8065-752238F8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36599"/>
            <a:ext cx="10515600" cy="1179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59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9C94-4764-7644-AEFC-040B1BB3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E8D8-198D-3E45-940C-E40665FE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1229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B00-7D55-194A-9DCC-58C3081C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FAF8-7BF9-064E-A205-385662B6C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2884-1D4B-FF44-9C12-62D046BD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8070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838201" y="2030413"/>
            <a:ext cx="5578784" cy="3221037"/>
          </a:xfrm>
        </p:spPr>
        <p:txBody>
          <a:bodyPr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6797311" y="2030413"/>
            <a:ext cx="4556490" cy="3763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D10-F1F2-3B43-A1E4-CD33729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563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908E-48D4-B04D-BA5C-900AD2F6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26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78BF-67AD-984B-82A3-8A0DB2EE1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7625"/>
            <a:ext cx="5157787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2AEF0-1149-0F47-A83E-F16872FE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26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85A7-48C1-5A48-8B4C-B33BC4CCF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7625"/>
            <a:ext cx="5183188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6819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8A5-3A98-3D46-90EF-A52E2E0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4361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122-0264-A449-91A3-D8D47232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8446"/>
            <a:ext cx="3932237" cy="10489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0A1B-6715-D547-A33B-FFC7751A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8446"/>
            <a:ext cx="6172200" cy="47605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BD82B-965C-1041-8C70-2278F839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73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118-DEE5-E141-ADBC-87FA6972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300DE-CE03-1449-A00F-1DCAF614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81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422E8-3A3C-D242-829F-AA6264EE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17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21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H1 Rubrik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70003" y="2048690"/>
            <a:ext cx="9649884" cy="3751219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Arial" panose="020B0604020202020204" pitchFamily="34" charset="0"/>
              </a:defRPr>
            </a:lvl1pPr>
          </a:lstStyle>
          <a:p>
            <a:r>
              <a:rPr lang="en-IN" dirty="0"/>
              <a:t>[Plats </a:t>
            </a:r>
            <a:r>
              <a:rPr lang="en-IN" dirty="0" err="1"/>
              <a:t>för</a:t>
            </a:r>
            <a:r>
              <a:rPr lang="en-IN" dirty="0"/>
              <a:t> </a:t>
            </a:r>
            <a:r>
              <a:rPr lang="en-IN" dirty="0" err="1"/>
              <a:t>bild</a:t>
            </a:r>
            <a:r>
              <a:rPr lang="en-I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454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68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8" b="2841"/>
          <a:stretch/>
        </p:blipFill>
        <p:spPr>
          <a:xfrm>
            <a:off x="-19051" y="0"/>
            <a:ext cx="48135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F18FB-88C2-A14A-89DD-EF2181DB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95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D5129-E418-DC4D-8A7E-B47FF8B50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630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1207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5D8-6E12-9C43-8116-EAA734FF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546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CAA34-0194-4C4F-8065-752238F8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36599"/>
            <a:ext cx="10515600" cy="1179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49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9C94-4764-7644-AEFC-040B1BB3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E8D8-198D-3E45-940C-E40665FE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9544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5D8-6E12-9C43-8116-EAA734FF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46715"/>
            <a:ext cx="10515600" cy="72149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CAA34-0194-4C4F-8065-752238F8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36599"/>
            <a:ext cx="10515600" cy="1179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24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B00-7D55-194A-9DCC-58C3081C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FAF8-7BF9-064E-A205-385662B6C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2884-1D4B-FF44-9C12-62D046BD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4781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D10-F1F2-3B43-A1E4-CD33729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563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908E-48D4-B04D-BA5C-900AD2F6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26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78BF-67AD-984B-82A3-8A0DB2EE1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7625"/>
            <a:ext cx="5157787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2AEF0-1149-0F47-A83E-F16872FE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26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85A7-48C1-5A48-8B4C-B33BC4CCF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7625"/>
            <a:ext cx="5183188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626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8A5-3A98-3D46-90EF-A52E2E0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4980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62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122-0264-A449-91A3-D8D47232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8446"/>
            <a:ext cx="3932237" cy="10489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0A1B-6715-D547-A33B-FFC7751A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8446"/>
            <a:ext cx="6172200" cy="47605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BD82B-965C-1041-8C70-2278F839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118-DEE5-E141-ADBC-87FA6972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300DE-CE03-1449-A00F-1DCAF614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81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422E8-3A3C-D242-829F-AA6264EE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40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03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H1 Rubrik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70003" y="2048690"/>
            <a:ext cx="9649884" cy="3751219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Arial" panose="020B0604020202020204" pitchFamily="34" charset="0"/>
              </a:defRPr>
            </a:lvl1pPr>
          </a:lstStyle>
          <a:p>
            <a:r>
              <a:rPr lang="en-IN" dirty="0"/>
              <a:t>[Plats </a:t>
            </a:r>
            <a:r>
              <a:rPr lang="en-IN" dirty="0" err="1"/>
              <a:t>för</a:t>
            </a:r>
            <a:r>
              <a:rPr lang="en-IN" dirty="0"/>
              <a:t> </a:t>
            </a:r>
            <a:r>
              <a:rPr lang="en-IN" dirty="0" err="1"/>
              <a:t>bild</a:t>
            </a:r>
            <a:r>
              <a:rPr lang="en-I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67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73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8" b="2841"/>
          <a:stretch/>
        </p:blipFill>
        <p:spPr>
          <a:xfrm>
            <a:off x="-19051" y="0"/>
            <a:ext cx="481355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BF18FB-88C2-A14A-89DD-EF2181DB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095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D5129-E418-DC4D-8A7E-B47FF8B50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630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5" name="Rektangel 4"/>
          <p:cNvSpPr/>
          <p:nvPr userDrawn="1"/>
        </p:nvSpPr>
        <p:spPr>
          <a:xfrm>
            <a:off x="6475016" y="5815403"/>
            <a:ext cx="1059608" cy="542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4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9C94-4764-7644-AEFC-040B1BB3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E8D8-198D-3E45-940C-E40665FE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7990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25D8-6E12-9C43-8116-EAA734FF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546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CAA34-0194-4C4F-8065-752238F8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36599"/>
            <a:ext cx="10515600" cy="1179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3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9C94-4764-7644-AEFC-040B1BB3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E8D8-198D-3E45-940C-E40665FE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0125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B00-7D55-194A-9DCC-58C3081C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FAF8-7BF9-064E-A205-385662B6C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2884-1D4B-FF44-9C12-62D046BD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3846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D10-F1F2-3B43-A1E4-CD33729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563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908E-48D4-B04D-BA5C-900AD2F6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26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78BF-67AD-984B-82A3-8A0DB2EE1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7625"/>
            <a:ext cx="5157787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2AEF0-1149-0F47-A83E-F16872FE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26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85A7-48C1-5A48-8B4C-B33BC4CCF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7625"/>
            <a:ext cx="5183188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957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8A5-3A98-3D46-90EF-A52E2E0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6018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122-0264-A449-91A3-D8D47232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8446"/>
            <a:ext cx="3932237" cy="10489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0A1B-6715-D547-A33B-FFC7751A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8446"/>
            <a:ext cx="6172200" cy="47605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BD82B-965C-1041-8C70-2278F839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47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118-DEE5-E141-ADBC-87FA6972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300DE-CE03-1449-A00F-1DCAF614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81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422E8-3A3C-D242-829F-AA6264EE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77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7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H1 Rubrik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70003" y="2048690"/>
            <a:ext cx="9649884" cy="3751219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Arial" panose="020B0604020202020204" pitchFamily="34" charset="0"/>
              </a:defRPr>
            </a:lvl1pPr>
          </a:lstStyle>
          <a:p>
            <a:r>
              <a:rPr lang="en-IN" dirty="0"/>
              <a:t>[Plats </a:t>
            </a:r>
            <a:r>
              <a:rPr lang="en-IN" dirty="0" err="1"/>
              <a:t>för</a:t>
            </a:r>
            <a:r>
              <a:rPr lang="en-IN" dirty="0"/>
              <a:t> </a:t>
            </a:r>
            <a:r>
              <a:rPr lang="en-IN" dirty="0" err="1"/>
              <a:t>bild</a:t>
            </a:r>
            <a:r>
              <a:rPr lang="en-I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6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B00-7D55-194A-9DCC-58C3081C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FAF8-7BF9-064E-A205-385662B6C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2884-1D4B-FF44-9C12-62D046BD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43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0328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53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D10-F1F2-3B43-A1E4-CD33729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563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A908E-48D4-B04D-BA5C-900AD2F6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26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878BF-67AD-984B-82A3-8A0DB2EE1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7625"/>
            <a:ext cx="5157787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2AEF0-1149-0F47-A83E-F16872FE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26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85A7-48C1-5A48-8B4C-B33BC4CCF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7625"/>
            <a:ext cx="5183188" cy="32113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8298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8A5-3A98-3D46-90EF-A52E2E0F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9644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122-0264-A449-91A3-D8D47232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8446"/>
            <a:ext cx="3932237" cy="10489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0A1B-6715-D547-A33B-FFC7751A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8446"/>
            <a:ext cx="6172200" cy="47605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BD82B-965C-1041-8C70-2278F839C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9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8118-DEE5-E141-ADBC-87FA6972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300DE-CE03-1449-A00F-1DCAF614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81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422E8-3A3C-D242-829F-AA6264EE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20"/>
            <a:ext cx="3932237" cy="3690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6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ACB8-EB0F-0F43-9CB3-C5749D8B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F795-1FF6-7A49-863C-237A97CD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AC3A2-6B79-CC46-BF5D-6339646EFE15}"/>
              </a:ext>
            </a:extLst>
          </p:cNvPr>
          <p:cNvSpPr/>
          <p:nvPr/>
        </p:nvSpPr>
        <p:spPr>
          <a:xfrm>
            <a:off x="5467350" y="6101884"/>
            <a:ext cx="6724649" cy="75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Bildobjekt 7" descr="Namnlöst-1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66" y="6199420"/>
            <a:ext cx="126796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6" r:id="rId10"/>
    <p:sldLayoutId id="2147483683" r:id="rId11"/>
    <p:sldLayoutId id="2147483686" r:id="rId12"/>
    <p:sldLayoutId id="2147483765" r:id="rId13"/>
    <p:sldLayoutId id="2147483766" r:id="rId14"/>
    <p:sldLayoutId id="214748377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ACB8-EB0F-0F43-9CB3-C5749D8B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F795-1FF6-7A49-863C-237A97CD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grpSp>
        <p:nvGrpSpPr>
          <p:cNvPr id="6" name="Grupp 5"/>
          <p:cNvGrpSpPr/>
          <p:nvPr userDrawn="1"/>
        </p:nvGrpSpPr>
        <p:grpSpPr>
          <a:xfrm>
            <a:off x="9259375" y="6259455"/>
            <a:ext cx="1059608" cy="571295"/>
            <a:chOff x="8645394" y="5295066"/>
            <a:chExt cx="1168617" cy="630068"/>
          </a:xfrm>
        </p:grpSpPr>
        <p:sp>
          <p:nvSpPr>
            <p:cNvPr id="7" name="Rektangel 6"/>
            <p:cNvSpPr/>
            <p:nvPr userDrawn="1"/>
          </p:nvSpPr>
          <p:spPr>
            <a:xfrm>
              <a:off x="8645394" y="5295066"/>
              <a:ext cx="1168617" cy="59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" r="6673"/>
            <a:stretch/>
          </p:blipFill>
          <p:spPr>
            <a:xfrm>
              <a:off x="8647774" y="5299683"/>
              <a:ext cx="1140407" cy="625451"/>
            </a:xfrm>
            <a:prstGeom prst="rect">
              <a:avLst/>
            </a:prstGeom>
          </p:spPr>
        </p:pic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/>
          </a:blip>
          <a:srcRect l="86470" t="9691" r="11153" b="21525"/>
          <a:stretch/>
        </p:blipFill>
        <p:spPr>
          <a:xfrm>
            <a:off x="10300324" y="6103144"/>
            <a:ext cx="163109" cy="690561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3EC23F3-5867-5348-BED6-A639F2AE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/>
          </a:blip>
          <a:srcRect l="86765" t="11875" r="1429" b="14095"/>
          <a:stretch/>
        </p:blipFill>
        <p:spPr>
          <a:xfrm>
            <a:off x="11247121" y="6139559"/>
            <a:ext cx="829056" cy="69017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1F33393-C642-1849-B214-55C7D84AA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/>
          </a:blip>
          <a:srcRect l="60288" t="16715" r="27906" b="17424"/>
          <a:stretch/>
        </p:blipFill>
        <p:spPr>
          <a:xfrm>
            <a:off x="10418065" y="6191319"/>
            <a:ext cx="829055" cy="61400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/>
          </a:blip>
          <a:srcRect l="86470" t="9691" r="11153" b="21525"/>
          <a:stretch/>
        </p:blipFill>
        <p:spPr>
          <a:xfrm>
            <a:off x="10313089" y="6101884"/>
            <a:ext cx="163109" cy="6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3" r:id="rId10"/>
    <p:sldLayoutId id="214748370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ACB8-EB0F-0F43-9CB3-C5749D8B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F795-1FF6-7A49-863C-237A97CD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674"/>
            <a:ext cx="105156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grpSp>
        <p:nvGrpSpPr>
          <p:cNvPr id="6" name="Grupp 5"/>
          <p:cNvGrpSpPr/>
          <p:nvPr userDrawn="1"/>
        </p:nvGrpSpPr>
        <p:grpSpPr>
          <a:xfrm>
            <a:off x="9966496" y="6286705"/>
            <a:ext cx="1077087" cy="571295"/>
            <a:chOff x="8645394" y="5295066"/>
            <a:chExt cx="1168617" cy="630068"/>
          </a:xfrm>
        </p:grpSpPr>
        <p:sp>
          <p:nvSpPr>
            <p:cNvPr id="7" name="Rektangel 6"/>
            <p:cNvSpPr/>
            <p:nvPr userDrawn="1"/>
          </p:nvSpPr>
          <p:spPr>
            <a:xfrm>
              <a:off x="8645394" y="5295066"/>
              <a:ext cx="1168617" cy="59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" r="6673"/>
            <a:stretch/>
          </p:blipFill>
          <p:spPr>
            <a:xfrm>
              <a:off x="8647774" y="5299683"/>
              <a:ext cx="1140407" cy="625451"/>
            </a:xfrm>
            <a:prstGeom prst="rect">
              <a:avLst/>
            </a:prstGeom>
          </p:spPr>
        </p:pic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/>
          </a:blip>
          <a:srcRect l="86470" t="9691" r="11153" b="21525"/>
          <a:stretch/>
        </p:blipFill>
        <p:spPr>
          <a:xfrm>
            <a:off x="11049966" y="6103144"/>
            <a:ext cx="163109" cy="69056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1F33393-C642-1849-B214-55C7D84AA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/>
          </a:blip>
          <a:srcRect l="60288" t="16715" r="27906" b="17424"/>
          <a:stretch/>
        </p:blipFill>
        <p:spPr>
          <a:xfrm>
            <a:off x="11154031" y="6191319"/>
            <a:ext cx="842731" cy="61400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3716923A-C0C4-4048-A8A1-323E56DAA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/>
          </a:blip>
          <a:srcRect l="86470" t="9691" r="11153" b="21525"/>
          <a:stretch/>
        </p:blipFill>
        <p:spPr>
          <a:xfrm>
            <a:off x="11062731" y="6101884"/>
            <a:ext cx="163109" cy="6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6" r:id="rId7"/>
    <p:sldLayoutId id="2147483747" r:id="rId8"/>
    <p:sldLayoutId id="2147483748" r:id="rId9"/>
    <p:sldLayoutId id="2147483749" r:id="rId10"/>
    <p:sldLayoutId id="2147483753" r:id="rId11"/>
    <p:sldLayoutId id="214748375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ACB8-EB0F-0F43-9CB3-C5749D8B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F795-1FF6-7A49-863C-237A97CD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9722"/>
            <a:ext cx="105156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AC3A2-6B79-CC46-BF5D-6339646EFE15}"/>
              </a:ext>
            </a:extLst>
          </p:cNvPr>
          <p:cNvSpPr/>
          <p:nvPr/>
        </p:nvSpPr>
        <p:spPr>
          <a:xfrm>
            <a:off x="5467351" y="6101884"/>
            <a:ext cx="6724649" cy="75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 5"/>
          <p:cNvGrpSpPr/>
          <p:nvPr userDrawn="1"/>
        </p:nvGrpSpPr>
        <p:grpSpPr>
          <a:xfrm>
            <a:off x="10031761" y="6239973"/>
            <a:ext cx="1116013" cy="555250"/>
            <a:chOff x="8645394" y="5295066"/>
            <a:chExt cx="1168617" cy="630068"/>
          </a:xfrm>
        </p:grpSpPr>
        <p:sp>
          <p:nvSpPr>
            <p:cNvPr id="7" name="Rektangel 6"/>
            <p:cNvSpPr/>
            <p:nvPr userDrawn="1"/>
          </p:nvSpPr>
          <p:spPr>
            <a:xfrm>
              <a:off x="8645394" y="5295066"/>
              <a:ext cx="1168617" cy="59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" r="6673"/>
            <a:stretch/>
          </p:blipFill>
          <p:spPr>
            <a:xfrm>
              <a:off x="8647774" y="5299683"/>
              <a:ext cx="1140407" cy="625451"/>
            </a:xfrm>
            <a:prstGeom prst="rect">
              <a:avLst/>
            </a:prstGeom>
          </p:spPr>
        </p:pic>
      </p:grpSp>
      <p:pic>
        <p:nvPicPr>
          <p:cNvPr id="11" name="Picture 8">
            <a:extLst>
              <a:ext uri="{FF2B5EF4-FFF2-40B4-BE49-F238E27FC236}">
                <a16:creationId xmlns:a16="http://schemas.microsoft.com/office/drawing/2014/main" id="{63EC23F3-5867-5348-BED6-A639F2AE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/>
          </a:blip>
          <a:srcRect l="86765" t="11875" r="1429" b="14095"/>
          <a:stretch/>
        </p:blipFill>
        <p:spPr>
          <a:xfrm>
            <a:off x="11247121" y="6172510"/>
            <a:ext cx="829056" cy="6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  <p:sldLayoutId id="2147483723" r:id="rId9"/>
    <p:sldLayoutId id="2147483724" r:id="rId10"/>
    <p:sldLayoutId id="2147483728" r:id="rId11"/>
    <p:sldLayoutId id="214748373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human-regulatory-overview/research-development/pharmacovigilance-research-development/eudravigilance/eudravigilance-system-overview#:~:text=The%20IME%20list%20aims%20to,is%20for%20guidance%20purposes%20only.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relation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821" y="2273580"/>
            <a:ext cx="7700491" cy="17297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13539" algn="ctr">
              <a:spcBef>
                <a:spcPts val="133"/>
              </a:spcBef>
            </a:pPr>
            <a:r>
              <a:rPr lang="sv-SE" sz="6183" spc="-27" dirty="0" smtClean="0">
                <a:solidFill>
                  <a:srgbClr val="372E2E"/>
                </a:solidFill>
              </a:rPr>
              <a:t>NORM 2024</a:t>
            </a:r>
            <a:br>
              <a:rPr lang="sv-SE" sz="6183" spc="-27" dirty="0" smtClean="0">
                <a:solidFill>
                  <a:srgbClr val="372E2E"/>
                </a:solidFill>
              </a:rPr>
            </a:br>
            <a:r>
              <a:rPr lang="sv-SE" sz="6183" spc="-27" dirty="0" smtClean="0">
                <a:solidFill>
                  <a:srgbClr val="372E2E"/>
                </a:solidFill>
              </a:rPr>
              <a:t>Sponsor </a:t>
            </a:r>
            <a:r>
              <a:rPr lang="sv-SE" sz="6183" spc="-27" dirty="0" err="1" smtClean="0">
                <a:solidFill>
                  <a:srgbClr val="372E2E"/>
                </a:solidFill>
              </a:rPr>
              <a:t>Oversight</a:t>
            </a:r>
            <a:endParaRPr sz="6183" dirty="0"/>
          </a:p>
        </p:txBody>
      </p:sp>
      <p:sp>
        <p:nvSpPr>
          <p:cNvPr id="3" name="object 3"/>
          <p:cNvSpPr txBox="1"/>
          <p:nvPr/>
        </p:nvSpPr>
        <p:spPr>
          <a:xfrm>
            <a:off x="2841586" y="4629397"/>
            <a:ext cx="6144960" cy="1135175"/>
          </a:xfrm>
          <a:prstGeom prst="rect">
            <a:avLst/>
          </a:prstGeom>
        </p:spPr>
        <p:txBody>
          <a:bodyPr vert="horz" wrap="square" lIns="0" tIns="14217" rIns="0" bIns="0" rtlCol="0">
            <a:spAutoFit/>
          </a:bodyPr>
          <a:lstStyle/>
          <a:p>
            <a:pPr marL="13539" algn="ctr" defTabSz="974842">
              <a:spcBef>
                <a:spcPts val="112"/>
              </a:spcBef>
            </a:pPr>
            <a:r>
              <a:rPr lang="sv-SE" i="1" kern="0" dirty="0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sv-SE" i="1" kern="0" dirty="0" err="1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sv-SE" i="1" kern="0" dirty="0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</a:p>
          <a:p>
            <a:pPr marL="13539" algn="ctr" defTabSz="974842">
              <a:spcBef>
                <a:spcPts val="112"/>
              </a:spcBef>
            </a:pPr>
            <a:r>
              <a:rPr lang="sv-SE" i="1" kern="0" dirty="0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Carina Alvfors, Project Manager Clinical </a:t>
            </a:r>
            <a:r>
              <a:rPr lang="sv-SE" i="1" kern="0" dirty="0" err="1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endParaRPr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39" algn="ctr" defTabSz="974842"/>
            <a:r>
              <a:rPr lang="sv-SE" i="1" kern="0" dirty="0" err="1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sv-SE" i="1" kern="0" dirty="0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Clinical Research</a:t>
            </a:r>
          </a:p>
          <a:p>
            <a:pPr marL="13539" algn="ctr" defTabSz="974842"/>
            <a:r>
              <a:rPr lang="sv-SE" i="1" kern="0" dirty="0" smtClean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UCR – Uppsala Clinical Research Center</a:t>
            </a:r>
            <a:endParaRPr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v-SE" dirty="0" smtClean="0"/>
              <a:t>So,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the Sponsor do?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44" y="917707"/>
            <a:ext cx="11512463" cy="5502321"/>
          </a:xfrm>
        </p:spPr>
        <p:txBody>
          <a:bodyPr>
            <a:noAutofit/>
          </a:bodyPr>
          <a:lstStyle/>
          <a:p>
            <a:r>
              <a:rPr lang="en-US" sz="2400" b="0" dirty="0"/>
              <a:t>Well-written and clear trial </a:t>
            </a:r>
            <a:r>
              <a:rPr lang="en-US" sz="2400" b="0" dirty="0" smtClean="0"/>
              <a:t>protocol</a:t>
            </a:r>
          </a:p>
          <a:p>
            <a:r>
              <a:rPr lang="en-US" sz="2400" b="0" dirty="0" smtClean="0"/>
              <a:t>Carefully </a:t>
            </a:r>
            <a:r>
              <a:rPr lang="en-US" sz="2400" b="0" dirty="0"/>
              <a:t>selected subcontractors – qualification </a:t>
            </a:r>
            <a:r>
              <a:rPr lang="en-US" sz="2400" b="0" dirty="0" smtClean="0"/>
              <a:t>visits</a:t>
            </a:r>
            <a:r>
              <a:rPr lang="en-US" sz="2400" b="0" dirty="0"/>
              <a:t>, </a:t>
            </a:r>
            <a:r>
              <a:rPr lang="en-US" sz="2400" b="0" dirty="0" smtClean="0"/>
              <a:t>audits</a:t>
            </a:r>
          </a:p>
          <a:p>
            <a:r>
              <a:rPr lang="en-US" sz="2400" b="0" dirty="0" smtClean="0"/>
              <a:t>Detailed </a:t>
            </a:r>
            <a:r>
              <a:rPr lang="en-US" sz="2400" b="0" dirty="0"/>
              <a:t>contracts and clearly </a:t>
            </a:r>
            <a:r>
              <a:rPr lang="en-US" sz="2400" b="0" dirty="0" smtClean="0"/>
              <a:t>defined </a:t>
            </a:r>
            <a:r>
              <a:rPr lang="en-US" sz="2400" dirty="0"/>
              <a:t>Roles &amp; </a:t>
            </a:r>
            <a:r>
              <a:rPr lang="en-US" sz="2400" dirty="0" smtClean="0"/>
              <a:t>Responsibilities</a:t>
            </a:r>
          </a:p>
          <a:p>
            <a:endParaRPr lang="en-US" sz="800" b="0" dirty="0"/>
          </a:p>
          <a:p>
            <a:r>
              <a:rPr lang="en-US" sz="2400" b="0" dirty="0" smtClean="0"/>
              <a:t>"</a:t>
            </a:r>
            <a:r>
              <a:rPr lang="en-US" sz="2400" b="0" dirty="0"/>
              <a:t>Trustworthy data": system to ensure data quality and </a:t>
            </a:r>
            <a:r>
              <a:rPr lang="en-US" sz="2400" b="0" dirty="0" smtClean="0"/>
              <a:t>integrity</a:t>
            </a:r>
          </a:p>
          <a:p>
            <a:pPr lvl="1"/>
            <a:r>
              <a:rPr lang="en-US" sz="2200" b="0" dirty="0" smtClean="0"/>
              <a:t>Validated </a:t>
            </a:r>
            <a:r>
              <a:rPr lang="en-US" sz="2200" b="0" dirty="0"/>
              <a:t>electronic systems for data collection and </a:t>
            </a:r>
            <a:r>
              <a:rPr lang="en-US" sz="2200" b="0" dirty="0" smtClean="0"/>
              <a:t>processing</a:t>
            </a:r>
          </a:p>
          <a:p>
            <a:pPr lvl="1"/>
            <a:r>
              <a:rPr lang="en-US" sz="2200" b="0" dirty="0" smtClean="0"/>
              <a:t>Regular </a:t>
            </a:r>
            <a:r>
              <a:rPr lang="en-US" sz="2200" b="0" dirty="0"/>
              <a:t>data review and </a:t>
            </a:r>
            <a:r>
              <a:rPr lang="en-US" sz="2200" b="0" dirty="0" smtClean="0"/>
              <a:t>verification</a:t>
            </a:r>
          </a:p>
          <a:p>
            <a:pPr lvl="1"/>
            <a:r>
              <a:rPr lang="en-US" sz="2200" b="0" dirty="0" smtClean="0"/>
              <a:t>Management of data discrepancies</a:t>
            </a:r>
          </a:p>
          <a:p>
            <a:pPr lvl="1"/>
            <a:endParaRPr lang="en-US" sz="800" b="0" dirty="0" smtClean="0"/>
          </a:p>
          <a:p>
            <a:r>
              <a:rPr lang="en-US" sz="2400" b="0" dirty="0" smtClean="0"/>
              <a:t>R</a:t>
            </a:r>
            <a:r>
              <a:rPr lang="en-US" sz="2400" b="0" dirty="0" smtClean="0"/>
              <a:t>eporting obligations </a:t>
            </a:r>
            <a:r>
              <a:rPr lang="en-US" sz="2400" b="0" dirty="0"/>
              <a:t>– more than just SUSARs</a:t>
            </a:r>
            <a:r>
              <a:rPr lang="en-US" sz="2400" b="0" dirty="0" smtClean="0"/>
              <a:t>:</a:t>
            </a:r>
          </a:p>
          <a:p>
            <a:pPr lvl="1"/>
            <a:r>
              <a:rPr lang="en-US" sz="2200" b="0" dirty="0" smtClean="0"/>
              <a:t>Serious </a:t>
            </a:r>
            <a:r>
              <a:rPr lang="en-US" sz="2200" b="0" dirty="0"/>
              <a:t>Breach - </a:t>
            </a:r>
            <a:r>
              <a:rPr lang="en-US" sz="2200" dirty="0"/>
              <a:t>Urgent safety measures – Other </a:t>
            </a:r>
            <a:r>
              <a:rPr lang="en-US" sz="2200" b="0" dirty="0" smtClean="0"/>
              <a:t>significant </a:t>
            </a:r>
            <a:r>
              <a:rPr lang="en-US" sz="2200" b="0" dirty="0"/>
              <a:t>medical event - </a:t>
            </a:r>
            <a:r>
              <a:rPr lang="en-US" sz="2200" b="0" dirty="0" smtClean="0"/>
              <a:t>Adverse Events of Special </a:t>
            </a:r>
            <a:r>
              <a:rPr lang="en-US" sz="2200" dirty="0" smtClean="0"/>
              <a:t>Interest (AESI).</a:t>
            </a:r>
            <a:endParaRPr lang="en-US" sz="2200" b="0" dirty="0" smtClean="0"/>
          </a:p>
          <a:p>
            <a:pPr lvl="1"/>
            <a:r>
              <a:rPr lang="en-US" sz="2200" b="0" dirty="0" smtClean="0"/>
              <a:t>Meeting timelines</a:t>
            </a:r>
          </a:p>
          <a:p>
            <a:pPr lvl="1"/>
            <a:r>
              <a:rPr lang="en-US" sz="2200" b="0" dirty="0" smtClean="0"/>
              <a:t>Accurate/correct </a:t>
            </a:r>
            <a:r>
              <a:rPr lang="en-US" sz="2200" b="0" dirty="0"/>
              <a:t>reports at all levels.</a:t>
            </a:r>
            <a:endParaRPr lang="sv-SE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7847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54"/>
            <a:ext cx="10515600" cy="1325563"/>
          </a:xfrm>
        </p:spPr>
        <p:txBody>
          <a:bodyPr/>
          <a:lstStyle/>
          <a:p>
            <a:r>
              <a:rPr lang="en-GB" dirty="0" smtClean="0"/>
              <a:t>Serious Breach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2" y="1402617"/>
            <a:ext cx="10216363" cy="5072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No 536/2014, </a:t>
            </a:r>
            <a:r>
              <a:rPr lang="en-US" b="0" dirty="0" smtClean="0"/>
              <a:t>Article 52</a:t>
            </a:r>
          </a:p>
          <a:p>
            <a:pPr marL="0" indent="0">
              <a:buNone/>
            </a:pPr>
            <a:r>
              <a:rPr lang="en-US" b="0" dirty="0" smtClean="0"/>
              <a:t>MA/698382/2021</a:t>
            </a:r>
            <a:r>
              <a:rPr lang="en-US" b="0" dirty="0"/>
              <a:t>: </a:t>
            </a:r>
            <a:r>
              <a:rPr lang="en-US" b="0" i="1" dirty="0"/>
              <a:t>Guideline for the notification </a:t>
            </a:r>
            <a:r>
              <a:rPr lang="en-US" b="0" i="1" dirty="0" smtClean="0"/>
              <a:t>                                                                         of </a:t>
            </a:r>
            <a:r>
              <a:rPr lang="en-US" b="0" i="1" dirty="0"/>
              <a:t>serious breaches of Regulation (EU) No 536/2014 </a:t>
            </a:r>
            <a:r>
              <a:rPr lang="en-US" b="0" i="1" dirty="0" smtClean="0"/>
              <a:t>                                                                       or </a:t>
            </a:r>
            <a:r>
              <a:rPr lang="en-US" b="0" i="1" dirty="0"/>
              <a:t>the clinical trial protocol </a:t>
            </a:r>
            <a:endParaRPr lang="en-US" b="0" i="1" dirty="0" smtClean="0"/>
          </a:p>
          <a:p>
            <a:r>
              <a:rPr lang="en-US" b="0" dirty="0" smtClean="0"/>
              <a:t>An event likely </a:t>
            </a:r>
            <a:r>
              <a:rPr lang="en-US" b="0" dirty="0"/>
              <a:t>to </a:t>
            </a:r>
            <a:r>
              <a:rPr lang="en-US" b="0" dirty="0" smtClean="0"/>
              <a:t>affect </a:t>
            </a:r>
            <a:r>
              <a:rPr lang="en-US" b="0" dirty="0"/>
              <a:t>the safety and rights of a subject </a:t>
            </a:r>
            <a:r>
              <a:rPr lang="en-US" b="0" dirty="0" smtClean="0"/>
              <a:t>or the                                                    </a:t>
            </a:r>
            <a:r>
              <a:rPr lang="en-US" b="0" dirty="0"/>
              <a:t>reliability and robustness of the </a:t>
            </a:r>
            <a:r>
              <a:rPr lang="en-US" b="0" dirty="0" smtClean="0"/>
              <a:t>data, in a significant way.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Sponsor's </a:t>
            </a:r>
            <a:r>
              <a:rPr lang="en-US" dirty="0"/>
              <a:t>Responsibilities</a:t>
            </a:r>
            <a:r>
              <a:rPr lang="en-US" dirty="0" smtClean="0"/>
              <a:t>:</a:t>
            </a:r>
          </a:p>
          <a:p>
            <a:r>
              <a:rPr lang="en-US" b="0" dirty="0" smtClean="0"/>
              <a:t>Have a SOP </a:t>
            </a:r>
            <a:r>
              <a:rPr lang="en-US" b="0" dirty="0"/>
              <a:t>for Serious </a:t>
            </a:r>
            <a:r>
              <a:rPr lang="en-US" b="0" dirty="0" smtClean="0"/>
              <a:t>Breach</a:t>
            </a:r>
          </a:p>
          <a:p>
            <a:r>
              <a:rPr lang="en-US" b="0" dirty="0" smtClean="0"/>
              <a:t>Determine </a:t>
            </a:r>
            <a:r>
              <a:rPr lang="en-US" b="0" dirty="0"/>
              <a:t>what is a Serious Breach and report in CTIS within </a:t>
            </a:r>
            <a:r>
              <a:rPr lang="en-US" dirty="0"/>
              <a:t>7 calendar </a:t>
            </a:r>
            <a:r>
              <a:rPr lang="en-US" dirty="0" smtClean="0"/>
              <a:t>days</a:t>
            </a:r>
          </a:p>
          <a:p>
            <a:pPr marL="0" indent="0">
              <a:buNone/>
            </a:pPr>
            <a:r>
              <a:rPr lang="en-US" b="0" dirty="0" smtClean="0"/>
              <a:t>    An </a:t>
            </a:r>
            <a:r>
              <a:rPr lang="en-US" b="0" dirty="0"/>
              <a:t>"Important deviation" is not necessarily a Serious Breach and vice </a:t>
            </a:r>
            <a:r>
              <a:rPr lang="en-US" b="0" dirty="0" smtClean="0"/>
              <a:t>versa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b="0" dirty="0" smtClean="0"/>
              <a:t>Root </a:t>
            </a:r>
            <a:r>
              <a:rPr lang="en-US" b="0" dirty="0"/>
              <a:t>cause analysis + corrective </a:t>
            </a:r>
            <a:r>
              <a:rPr lang="en-US" b="0" dirty="0" smtClean="0"/>
              <a:t>actions</a:t>
            </a:r>
          </a:p>
          <a:p>
            <a:r>
              <a:rPr lang="en-US" b="0" dirty="0" smtClean="0"/>
              <a:t>Training </a:t>
            </a:r>
            <a:r>
              <a:rPr lang="en-US" b="0" dirty="0"/>
              <a:t>of PI/site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How </a:t>
            </a:r>
            <a:r>
              <a:rPr lang="en-US" b="0" dirty="0"/>
              <a:t>to recognize a suspected Serious </a:t>
            </a:r>
            <a:r>
              <a:rPr lang="en-US" b="0" dirty="0" smtClean="0"/>
              <a:t>Breach</a:t>
            </a:r>
          </a:p>
          <a:p>
            <a:pPr lvl="1"/>
            <a:r>
              <a:rPr lang="en-US" b="0" dirty="0" smtClean="0"/>
              <a:t>Reporting responsibilities </a:t>
            </a:r>
            <a:r>
              <a:rPr lang="en-US" b="0" dirty="0"/>
              <a:t>and escalation 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08" y="1402617"/>
            <a:ext cx="3520410" cy="16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54"/>
            <a:ext cx="10515600" cy="1325563"/>
          </a:xfrm>
        </p:spPr>
        <p:txBody>
          <a:bodyPr>
            <a:normAutofit/>
          </a:bodyPr>
          <a:lstStyle/>
          <a:p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Urgent Safety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3" y="1402617"/>
            <a:ext cx="10937033" cy="50728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i="1" dirty="0" smtClean="0"/>
              <a:t>No </a:t>
            </a:r>
            <a:r>
              <a:rPr lang="en-US" b="0" i="1" dirty="0"/>
              <a:t>536/2014, Article 54: "Urgent </a:t>
            </a:r>
            <a:r>
              <a:rPr lang="en-US" b="0" i="1" dirty="0" smtClean="0"/>
              <a:t>safety measures“</a:t>
            </a:r>
          </a:p>
          <a:p>
            <a:r>
              <a:rPr lang="en-US" b="0" dirty="0" smtClean="0"/>
              <a:t>Urgent safety </a:t>
            </a:r>
            <a:r>
              <a:rPr lang="en-US" b="0" dirty="0"/>
              <a:t>measures taken to protect </a:t>
            </a:r>
            <a:r>
              <a:rPr lang="en-US" b="0" dirty="0" smtClean="0"/>
              <a:t>subjects</a:t>
            </a:r>
          </a:p>
          <a:p>
            <a:endParaRPr lang="sv-SE" b="0" dirty="0" smtClean="0"/>
          </a:p>
          <a:p>
            <a:pPr marL="0" indent="0">
              <a:buNone/>
            </a:pPr>
            <a:r>
              <a:rPr lang="en-US" dirty="0"/>
              <a:t>Sponsor's Responsibilities:</a:t>
            </a:r>
          </a:p>
          <a:p>
            <a:r>
              <a:rPr lang="en-US" b="0" dirty="0" smtClean="0"/>
              <a:t>Report Urgent Safety Measures in </a:t>
            </a:r>
            <a:r>
              <a:rPr lang="en-US" b="0" dirty="0"/>
              <a:t>CTIS within </a:t>
            </a:r>
            <a:r>
              <a:rPr lang="en-US" dirty="0"/>
              <a:t>7 calendar </a:t>
            </a:r>
            <a:r>
              <a:rPr lang="en-US" dirty="0" smtClean="0"/>
              <a:t>days</a:t>
            </a:r>
            <a:endParaRPr lang="en-US" b="0" dirty="0" smtClean="0"/>
          </a:p>
          <a:p>
            <a:r>
              <a:rPr lang="en-US" b="0" dirty="0" smtClean="0"/>
              <a:t>Training </a:t>
            </a:r>
            <a:r>
              <a:rPr lang="en-US" b="0" dirty="0"/>
              <a:t>of PI/site</a:t>
            </a:r>
            <a:r>
              <a:rPr lang="en-US" b="0" dirty="0" smtClean="0"/>
              <a:t>:</a:t>
            </a:r>
          </a:p>
          <a:p>
            <a:pPr lvl="1"/>
            <a:r>
              <a:rPr lang="en-US" dirty="0"/>
              <a:t>How to recognize </a:t>
            </a:r>
            <a:r>
              <a:rPr lang="en-US" dirty="0" smtClean="0"/>
              <a:t>an Urgent Safety Measure</a:t>
            </a:r>
          </a:p>
          <a:p>
            <a:pPr lvl="1"/>
            <a:r>
              <a:rPr lang="en-US" b="0" dirty="0" smtClean="0"/>
              <a:t>Reporting obligations </a:t>
            </a:r>
            <a:r>
              <a:rPr lang="en-US" b="0" dirty="0"/>
              <a:t>and </a:t>
            </a:r>
            <a:r>
              <a:rPr lang="en-US" b="0" dirty="0" smtClean="0"/>
              <a:t>reporting pathways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54"/>
            <a:ext cx="10515600" cy="1325563"/>
          </a:xfrm>
        </p:spPr>
        <p:txBody>
          <a:bodyPr>
            <a:normAutofit/>
          </a:bodyPr>
          <a:lstStyle/>
          <a:p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Other Important Medical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98" y="1308833"/>
            <a:ext cx="10937033" cy="5072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/>
              <a:t>No 536/2014, Article 53 "Other reporting obligations relevant for </a:t>
            </a:r>
            <a:r>
              <a:rPr lang="en-US" b="0" i="1" dirty="0" smtClean="0"/>
              <a:t>subject safety“</a:t>
            </a:r>
          </a:p>
          <a:p>
            <a:r>
              <a:rPr lang="en-US" b="0" dirty="0" smtClean="0"/>
              <a:t>Unforeseen events that </a:t>
            </a:r>
            <a:r>
              <a:rPr lang="en-US" b="0" dirty="0"/>
              <a:t>may affect the benefit-risk </a:t>
            </a:r>
            <a:r>
              <a:rPr lang="en-US" b="0" dirty="0" smtClean="0"/>
              <a:t>balance, but which do not meet </a:t>
            </a:r>
            <a:r>
              <a:rPr lang="en-US" b="0" dirty="0"/>
              <a:t>the definition of SUSARs </a:t>
            </a:r>
            <a:r>
              <a:rPr lang="en-US" b="0" dirty="0" smtClean="0"/>
              <a:t>(</a:t>
            </a:r>
            <a:r>
              <a:rPr lang="en-US" b="0" i="1" dirty="0" smtClean="0"/>
              <a:t>Article 42</a:t>
            </a:r>
            <a:r>
              <a:rPr lang="en-US" b="0" dirty="0" smtClean="0"/>
              <a:t>). </a:t>
            </a:r>
          </a:p>
          <a:p>
            <a:pPr marL="0" indent="0">
              <a:buNone/>
            </a:pPr>
            <a:endParaRPr lang="sv-SE" b="0" dirty="0" smtClean="0"/>
          </a:p>
          <a:p>
            <a:pPr marL="0" indent="0">
              <a:buNone/>
            </a:pPr>
            <a:r>
              <a:rPr lang="sv-SE" b="0" dirty="0" err="1" smtClean="0"/>
              <a:t>EMA’s</a:t>
            </a:r>
            <a:r>
              <a:rPr lang="sv-SE" b="0" dirty="0" smtClean="0"/>
              <a:t> </a:t>
            </a:r>
            <a:r>
              <a:rPr lang="sv-SE" b="0" dirty="0" err="1"/>
              <a:t>Important</a:t>
            </a:r>
            <a:r>
              <a:rPr lang="sv-SE" b="0" dirty="0"/>
              <a:t> Medical Event Term List: </a:t>
            </a:r>
            <a:r>
              <a:rPr lang="en-US" dirty="0" err="1">
                <a:hlinkClick r:id="rId3"/>
              </a:rPr>
              <a:t>EudraVigilance</a:t>
            </a:r>
            <a:r>
              <a:rPr lang="en-US" dirty="0">
                <a:hlinkClick r:id="rId3"/>
              </a:rPr>
              <a:t> system overview | European Medicines Agency (EMA) (europa.eu)</a:t>
            </a:r>
            <a:endParaRPr lang="sv-SE" b="0" dirty="0"/>
          </a:p>
          <a:p>
            <a:pPr marL="0" indent="0">
              <a:buNone/>
            </a:pPr>
            <a:endParaRPr lang="sv-SE" b="0" dirty="0" smtClean="0"/>
          </a:p>
          <a:p>
            <a:pPr marL="0" indent="0">
              <a:buNone/>
            </a:pPr>
            <a:r>
              <a:rPr lang="en-US" dirty="0"/>
              <a:t>Sponsor's Responsibilities:</a:t>
            </a:r>
          </a:p>
          <a:p>
            <a:r>
              <a:rPr lang="en-US" b="0" dirty="0"/>
              <a:t>Report </a:t>
            </a:r>
            <a:r>
              <a:rPr lang="en-US" b="0" dirty="0" smtClean="0"/>
              <a:t>Other Medical Important Event in </a:t>
            </a:r>
            <a:r>
              <a:rPr lang="en-US" b="0" dirty="0"/>
              <a:t>CTIS </a:t>
            </a:r>
            <a:r>
              <a:rPr lang="en-US" b="0" dirty="0" smtClean="0"/>
              <a:t>(not </a:t>
            </a:r>
            <a:r>
              <a:rPr lang="en-US" b="0" dirty="0" err="1" smtClean="0"/>
              <a:t>EudraVigilance</a:t>
            </a:r>
            <a:r>
              <a:rPr lang="en-US" b="0" dirty="0" smtClean="0"/>
              <a:t>) within </a:t>
            </a:r>
            <a:r>
              <a:rPr lang="en-US" dirty="0" smtClean="0"/>
              <a:t>15 </a:t>
            </a:r>
            <a:r>
              <a:rPr lang="en-US" dirty="0"/>
              <a:t>calendar </a:t>
            </a:r>
            <a:r>
              <a:rPr lang="en-US" dirty="0" smtClean="0"/>
              <a:t>days</a:t>
            </a:r>
            <a:endParaRPr lang="en-US" b="0" dirty="0" smtClean="0"/>
          </a:p>
          <a:p>
            <a:r>
              <a:rPr lang="en-US" b="0" dirty="0" smtClean="0"/>
              <a:t>Training </a:t>
            </a:r>
            <a:r>
              <a:rPr lang="en-US" b="0" dirty="0"/>
              <a:t>of PI/site</a:t>
            </a:r>
            <a:r>
              <a:rPr lang="en-US" b="0" dirty="0" smtClean="0"/>
              <a:t>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recognize a suspected </a:t>
            </a:r>
            <a:r>
              <a:rPr lang="en-US" dirty="0" smtClean="0"/>
              <a:t>an Other Important Medical Event</a:t>
            </a:r>
            <a:endParaRPr lang="en-US" dirty="0"/>
          </a:p>
          <a:p>
            <a:pPr lvl="1"/>
            <a:r>
              <a:rPr lang="en-US" b="0" dirty="0" smtClean="0"/>
              <a:t>Reporting obligations </a:t>
            </a:r>
            <a:r>
              <a:rPr lang="en-US" b="0" dirty="0"/>
              <a:t>and </a:t>
            </a:r>
            <a:r>
              <a:rPr lang="en-US" b="0" dirty="0" smtClean="0"/>
              <a:t>reporting pathways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events of special interest (AESI)</a:t>
            </a:r>
            <a:r>
              <a:rPr lang="en-GB" b="0" i="1" dirty="0" smtClean="0"/>
              <a:t/>
            </a:r>
            <a:br>
              <a:rPr lang="en-GB" b="0" i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85" y="1277815"/>
            <a:ext cx="10515600" cy="4911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i="1" dirty="0" smtClean="0"/>
              <a:t>ICH-E2F – Development of Safety Update Report. </a:t>
            </a:r>
            <a:endParaRPr lang="en-US" b="0" i="1" dirty="0"/>
          </a:p>
          <a:p>
            <a:r>
              <a:rPr lang="en-US" b="0" dirty="0" smtClean="0"/>
              <a:t>An </a:t>
            </a:r>
            <a:r>
              <a:rPr lang="en-US" b="0" dirty="0"/>
              <a:t>AESI is a specific adverse event that is carefully monitored and investigated due to its potential clinical significance or impact on patient safety. </a:t>
            </a:r>
            <a:endParaRPr lang="en-US" b="0" dirty="0" smtClean="0"/>
          </a:p>
          <a:p>
            <a:r>
              <a:rPr lang="en-US" b="0" dirty="0" smtClean="0"/>
              <a:t>Can </a:t>
            </a:r>
            <a:r>
              <a:rPr lang="en-US" b="0" dirty="0"/>
              <a:t>be Serious or </a:t>
            </a:r>
            <a:r>
              <a:rPr lang="en-US" b="0" dirty="0" smtClean="0"/>
              <a:t>non-Serious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dirty="0" smtClean="0"/>
              <a:t>Sponsor's </a:t>
            </a:r>
            <a:r>
              <a:rPr lang="en-US" dirty="0"/>
              <a:t>Responsibilities:</a:t>
            </a:r>
          </a:p>
          <a:p>
            <a:r>
              <a:rPr lang="en-US" b="0" dirty="0"/>
              <a:t>Regular assessment of AEs (“signal detection”) to identify AESI:s that may require immediate communication from the PI to the Sponsor</a:t>
            </a:r>
          </a:p>
          <a:p>
            <a:pPr lvl="1"/>
            <a:r>
              <a:rPr lang="en-US" dirty="0"/>
              <a:t>More AEs within </a:t>
            </a:r>
            <a:r>
              <a:rPr lang="en-US" dirty="0" smtClean="0"/>
              <a:t>a category </a:t>
            </a:r>
            <a:r>
              <a:rPr lang="en-US" dirty="0"/>
              <a:t>than expected </a:t>
            </a:r>
            <a:endParaRPr lang="en-US" dirty="0" smtClean="0"/>
          </a:p>
          <a:p>
            <a:pPr lvl="1"/>
            <a:r>
              <a:rPr lang="en-US" dirty="0" smtClean="0"/>
              <a:t>Expected </a:t>
            </a:r>
            <a:r>
              <a:rPr lang="en-US" dirty="0"/>
              <a:t>events that are more severe or have more severe consequences than expected.</a:t>
            </a:r>
          </a:p>
          <a:p>
            <a:r>
              <a:rPr lang="en-US" b="0" dirty="0" smtClean="0"/>
              <a:t>Training of PI/site:</a:t>
            </a:r>
          </a:p>
          <a:p>
            <a:pPr lvl="1"/>
            <a:r>
              <a:rPr lang="en-US" dirty="0" smtClean="0"/>
              <a:t>Provide information on identified AESI’s </a:t>
            </a:r>
            <a:endParaRPr lang="en-US" dirty="0"/>
          </a:p>
          <a:p>
            <a:pPr lvl="1"/>
            <a:r>
              <a:rPr lang="en-US" dirty="0"/>
              <a:t>Reporting obligations and reporting pathways </a:t>
            </a:r>
            <a:endParaRPr lang="en-US" b="0" dirty="0" smtClean="0"/>
          </a:p>
          <a:p>
            <a:r>
              <a:rPr lang="en-US" b="0" dirty="0" smtClean="0"/>
              <a:t>To </a:t>
            </a:r>
            <a:r>
              <a:rPr lang="en-US" b="0" dirty="0"/>
              <a:t>be </a:t>
            </a:r>
            <a:r>
              <a:rPr lang="en-US" b="0" dirty="0" smtClean="0"/>
              <a:t>mentioned </a:t>
            </a:r>
            <a:r>
              <a:rPr lang="en-US" b="0" dirty="0"/>
              <a:t>in the annual report/DSUR (</a:t>
            </a:r>
            <a:r>
              <a:rPr lang="en-US" dirty="0"/>
              <a:t>ICH-E2E</a:t>
            </a:r>
            <a:r>
              <a:rPr lang="en-US" b="0" dirty="0" smtClean="0"/>
              <a:t>)</a:t>
            </a:r>
          </a:p>
          <a:p>
            <a:endParaRPr lang="en-US" b="0" dirty="0" smtClean="0"/>
          </a:p>
          <a:p>
            <a:r>
              <a:rPr lang="en-US" b="0" dirty="0" smtClean="0"/>
              <a:t>May </a:t>
            </a:r>
            <a:r>
              <a:rPr lang="en-US" b="0" dirty="0"/>
              <a:t>need to be reported to authorities </a:t>
            </a:r>
            <a:r>
              <a:rPr lang="en-US" b="0" dirty="0" smtClean="0"/>
              <a:t>in CTIS as </a:t>
            </a:r>
            <a:r>
              <a:rPr lang="en-US" b="0" dirty="0"/>
              <a:t>Important Medical Event (Article 53</a:t>
            </a:r>
            <a:r>
              <a:rPr lang="en-US" b="0" dirty="0" smtClean="0"/>
              <a:t>) or in </a:t>
            </a:r>
            <a:r>
              <a:rPr lang="en-US" b="0" dirty="0" err="1" smtClean="0"/>
              <a:t>EudraVigilance</a:t>
            </a:r>
            <a:r>
              <a:rPr lang="en-US" b="0" dirty="0" smtClean="0"/>
              <a:t> as SUSAR.</a:t>
            </a:r>
          </a:p>
          <a:p>
            <a:pPr marL="0" indent="0">
              <a:buNone/>
            </a:pPr>
            <a:endParaRPr lang="sv-SE" sz="800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11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Continued… </a:t>
            </a:r>
            <a:r>
              <a:rPr lang="en-GB" dirty="0"/>
              <a:t>W</a:t>
            </a:r>
            <a:r>
              <a:rPr lang="en-GB" dirty="0" smtClean="0"/>
              <a:t>hat should Sponsor do?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798"/>
            <a:ext cx="10515600" cy="4777357"/>
          </a:xfrm>
        </p:spPr>
        <p:txBody>
          <a:bodyPr>
            <a:noAutofit/>
          </a:bodyPr>
          <a:lstStyle/>
          <a:p>
            <a:r>
              <a:rPr lang="sv-SE" sz="2400" dirty="0" err="1"/>
              <a:t>Quality</a:t>
            </a:r>
            <a:r>
              <a:rPr lang="sv-SE" sz="2400" dirty="0"/>
              <a:t> Management System (QMS</a:t>
            </a:r>
            <a:r>
              <a:rPr lang="sv-SE" sz="2400" dirty="0" smtClean="0"/>
              <a:t>)</a:t>
            </a:r>
          </a:p>
          <a:p>
            <a:pPr lvl="1"/>
            <a:r>
              <a:rPr lang="en-US" sz="2200" dirty="0"/>
              <a:t>Risk Management Plan – overall risk assessment, regular </a:t>
            </a:r>
            <a:r>
              <a:rPr lang="en-US" sz="2200" dirty="0" smtClean="0"/>
              <a:t>revision</a:t>
            </a:r>
          </a:p>
          <a:p>
            <a:pPr lvl="1"/>
            <a:r>
              <a:rPr lang="en-US" sz="2200" dirty="0" smtClean="0"/>
              <a:t>Sponsor </a:t>
            </a:r>
            <a:r>
              <a:rPr lang="en-US" sz="2200" dirty="0"/>
              <a:t>Oversight Plan - what should be done when and how </a:t>
            </a:r>
            <a:r>
              <a:rPr lang="en-US" sz="2200" dirty="0" smtClean="0"/>
              <a:t>will </a:t>
            </a:r>
            <a:r>
              <a:rPr lang="en-US" sz="2200" dirty="0"/>
              <a:t>it </a:t>
            </a:r>
            <a:r>
              <a:rPr lang="en-US" sz="2200" dirty="0" smtClean="0"/>
              <a:t>be documented </a:t>
            </a:r>
            <a:r>
              <a:rPr lang="en-US" sz="2200" dirty="0"/>
              <a:t>(</a:t>
            </a:r>
            <a:r>
              <a:rPr lang="en-US" sz="2200" dirty="0" smtClean="0"/>
              <a:t>meeting </a:t>
            </a:r>
            <a:r>
              <a:rPr lang="en-US" sz="2200" dirty="0"/>
              <a:t>notes, trackers/logs, e-mails, reports</a:t>
            </a:r>
            <a:r>
              <a:rPr lang="en-US" sz="2200" dirty="0" smtClean="0"/>
              <a:t>)?</a:t>
            </a:r>
          </a:p>
          <a:p>
            <a:pPr lvl="1"/>
            <a:r>
              <a:rPr lang="en-US" sz="2200" dirty="0" smtClean="0"/>
              <a:t>Separate </a:t>
            </a:r>
            <a:r>
              <a:rPr lang="en-US" sz="2200" dirty="0"/>
              <a:t>Sponsor Oversight File, </a:t>
            </a:r>
            <a:r>
              <a:rPr lang="en-US" sz="2200" dirty="0" smtClean="0"/>
              <a:t>to </a:t>
            </a:r>
            <a:r>
              <a:rPr lang="en-US" sz="2200" dirty="0"/>
              <a:t>be attached to the study's TMF before </a:t>
            </a:r>
            <a:r>
              <a:rPr lang="en-US" sz="2200" dirty="0" smtClean="0"/>
              <a:t>archiving</a:t>
            </a:r>
          </a:p>
          <a:p>
            <a:pPr marL="228600" lvl="1">
              <a:spcBef>
                <a:spcPts val="1000"/>
              </a:spcBef>
            </a:pPr>
            <a:r>
              <a:rPr lang="en-US" sz="2400" b="1" dirty="0"/>
              <a:t>Oversight activities</a:t>
            </a:r>
          </a:p>
          <a:p>
            <a:pPr lvl="1"/>
            <a:r>
              <a:rPr lang="en-US" sz="2200" dirty="0" smtClean="0"/>
              <a:t>Review </a:t>
            </a:r>
            <a:r>
              <a:rPr lang="en-US" sz="2200" dirty="0"/>
              <a:t>and approve the CRO's processes and plans for </a:t>
            </a:r>
            <a:r>
              <a:rPr lang="en-US" sz="2200" dirty="0" smtClean="0"/>
              <a:t>execution</a:t>
            </a:r>
          </a:p>
          <a:p>
            <a:pPr lvl="1"/>
            <a:r>
              <a:rPr lang="en-US" sz="2200" dirty="0" smtClean="0"/>
              <a:t>Review </a:t>
            </a:r>
            <a:r>
              <a:rPr lang="en-US" sz="2200" dirty="0"/>
              <a:t>status </a:t>
            </a:r>
            <a:r>
              <a:rPr lang="en-US" sz="2200" dirty="0" smtClean="0"/>
              <a:t>reports</a:t>
            </a:r>
          </a:p>
          <a:p>
            <a:pPr lvl="1"/>
            <a:r>
              <a:rPr lang="en-US" sz="2200" dirty="0" smtClean="0"/>
              <a:t>Access </a:t>
            </a:r>
            <a:r>
              <a:rPr lang="en-US" sz="2200" dirty="0"/>
              <a:t>to data and documents for </a:t>
            </a:r>
            <a:r>
              <a:rPr lang="en-US" sz="2200" dirty="0" smtClean="0"/>
              <a:t>sampling</a:t>
            </a:r>
          </a:p>
          <a:p>
            <a:pPr lvl="1"/>
            <a:r>
              <a:rPr lang="en-US" sz="2200" dirty="0" smtClean="0"/>
              <a:t>Communication</a:t>
            </a:r>
            <a:endParaRPr lang="sv-SE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8281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Continued… What should Sponsor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798"/>
            <a:ext cx="10806404" cy="4609406"/>
          </a:xfrm>
        </p:spPr>
        <p:txBody>
          <a:bodyPr>
            <a:noAutofit/>
          </a:bodyPr>
          <a:lstStyle/>
          <a:p>
            <a:r>
              <a:rPr lang="en-US" sz="2400" b="0" dirty="0"/>
              <a:t>A person </a:t>
            </a:r>
            <a:r>
              <a:rPr lang="en-US" sz="2400" b="0" dirty="0" smtClean="0"/>
              <a:t>must </a:t>
            </a:r>
            <a:r>
              <a:rPr lang="en-US" sz="2400" b="0" dirty="0"/>
              <a:t>be appointed as responsible for </a:t>
            </a:r>
            <a:r>
              <a:rPr lang="en-US" sz="2400" b="0" dirty="0" smtClean="0"/>
              <a:t>ensuring that Sponsor </a:t>
            </a:r>
            <a:r>
              <a:rPr lang="en-US" sz="2400" b="0" dirty="0"/>
              <a:t>Oversight </a:t>
            </a:r>
            <a:r>
              <a:rPr lang="en-US" sz="2400" b="0" dirty="0" smtClean="0"/>
              <a:t>is carried out.</a:t>
            </a:r>
          </a:p>
          <a:p>
            <a:r>
              <a:rPr lang="en-US" sz="2400" b="0" dirty="0" smtClean="0"/>
              <a:t>Regular review of Deviation log for assessment and classification of deviations</a:t>
            </a:r>
          </a:p>
          <a:p>
            <a:pPr lvl="1"/>
            <a:r>
              <a:rPr lang="en-US" sz="2000" b="0" dirty="0" smtClean="0"/>
              <a:t>Is there need </a:t>
            </a:r>
            <a:r>
              <a:rPr lang="en-US" sz="2000" b="0" dirty="0"/>
              <a:t>revision of instructions, training, CAPA</a:t>
            </a:r>
            <a:r>
              <a:rPr lang="en-US" sz="2000" b="0" dirty="0" smtClean="0"/>
              <a:t>...?</a:t>
            </a:r>
          </a:p>
          <a:p>
            <a:pPr lvl="1"/>
            <a:r>
              <a:rPr lang="en-US" sz="2000" b="0" dirty="0" smtClean="0"/>
              <a:t>Serious </a:t>
            </a:r>
            <a:r>
              <a:rPr lang="en-US" sz="2000" b="0" dirty="0"/>
              <a:t>breach – reporting to </a:t>
            </a:r>
            <a:r>
              <a:rPr lang="en-US" sz="2000" b="0" dirty="0" smtClean="0"/>
              <a:t>authorities</a:t>
            </a:r>
          </a:p>
          <a:p>
            <a:pPr marL="457200" lvl="1" indent="0">
              <a:buNone/>
            </a:pPr>
            <a:endParaRPr lang="en-US" sz="2000" b="0" dirty="0" smtClean="0"/>
          </a:p>
          <a:p>
            <a:r>
              <a:rPr lang="en-US" sz="2400" b="0" dirty="0" smtClean="0"/>
              <a:t>Investigator </a:t>
            </a:r>
            <a:r>
              <a:rPr lang="en-US" sz="2400" b="0" dirty="0"/>
              <a:t>oversight – training, IMP, </a:t>
            </a:r>
            <a:r>
              <a:rPr lang="en-US" sz="2400" b="0" dirty="0" smtClean="0"/>
              <a:t>compliance</a:t>
            </a:r>
          </a:p>
          <a:p>
            <a:r>
              <a:rPr lang="en-US" sz="2400" b="0" dirty="0" smtClean="0"/>
              <a:t>Regular </a:t>
            </a:r>
            <a:r>
              <a:rPr lang="en-US" sz="2400" b="0" dirty="0"/>
              <a:t>review of AEs to </a:t>
            </a:r>
            <a:r>
              <a:rPr lang="en-US" sz="2400" b="0" dirty="0" smtClean="0"/>
              <a:t>identify trends </a:t>
            </a:r>
            <a:r>
              <a:rPr lang="en-US" sz="2400" b="0" dirty="0"/>
              <a:t>and </a:t>
            </a:r>
            <a:r>
              <a:rPr lang="en-US" sz="2400" b="0" dirty="0" smtClean="0"/>
              <a:t>AEs </a:t>
            </a:r>
            <a:r>
              <a:rPr lang="en-US" sz="2400" b="0" dirty="0"/>
              <a:t>of Special </a:t>
            </a:r>
            <a:r>
              <a:rPr lang="en-US" sz="2400" b="0" dirty="0" smtClean="0"/>
              <a:t>Interest</a:t>
            </a:r>
          </a:p>
          <a:p>
            <a:r>
              <a:rPr lang="en-US" sz="2400" b="0" dirty="0" smtClean="0"/>
              <a:t>Maintain </a:t>
            </a:r>
            <a:r>
              <a:rPr lang="en-US" sz="2400" b="0" dirty="0"/>
              <a:t>a Problem / Action / Decision Log (one of many </a:t>
            </a:r>
            <a:r>
              <a:rPr lang="en-US" sz="2400" b="0" dirty="0" smtClean="0"/>
              <a:t>logs)</a:t>
            </a:r>
          </a:p>
          <a:p>
            <a:r>
              <a:rPr lang="en-US" sz="2400" b="0" dirty="0" smtClean="0"/>
              <a:t>SOPs </a:t>
            </a:r>
            <a:r>
              <a:rPr lang="en-US" sz="2400" b="0" dirty="0"/>
              <a:t>for </a:t>
            </a:r>
            <a:r>
              <a:rPr lang="en-US" sz="2400" b="0" dirty="0" smtClean="0"/>
              <a:t>all mentioned above</a:t>
            </a:r>
            <a:endParaRPr lang="sv-SE" sz="1800" b="0" dirty="0" smtClean="0"/>
          </a:p>
          <a:p>
            <a:endParaRPr lang="sv-SE" sz="2400" b="0" dirty="0" smtClean="0"/>
          </a:p>
          <a:p>
            <a:endParaRPr lang="sv-SE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40124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Inspection readiness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523398"/>
            <a:ext cx="10515600" cy="3943350"/>
          </a:xfrm>
        </p:spPr>
        <p:txBody>
          <a:bodyPr>
            <a:noAutofit/>
          </a:bodyPr>
          <a:lstStyle/>
          <a:p>
            <a:r>
              <a:rPr lang="en-US" sz="2400" b="0" dirty="0"/>
              <a:t>Everyone needs to know their responsibilities from the start. Document what is needed to be able to "</a:t>
            </a:r>
            <a:r>
              <a:rPr lang="en-US" sz="2400" b="0" dirty="0" smtClean="0"/>
              <a:t>reconstruct" </a:t>
            </a:r>
            <a:r>
              <a:rPr lang="en-US" sz="2400" b="0" dirty="0"/>
              <a:t>the study (activities, decisions, </a:t>
            </a:r>
            <a:r>
              <a:rPr lang="en-US" sz="2400" b="0" dirty="0" smtClean="0"/>
              <a:t>measures/actions, </a:t>
            </a:r>
            <a:r>
              <a:rPr lang="en-US" sz="2400" b="0" dirty="0"/>
              <a:t>etc</a:t>
            </a:r>
            <a:r>
              <a:rPr lang="en-US" sz="2400" b="0" dirty="0" smtClean="0"/>
              <a:t>.).</a:t>
            </a:r>
          </a:p>
          <a:p>
            <a:r>
              <a:rPr lang="en-US" sz="2400" b="0" dirty="0" smtClean="0"/>
              <a:t>It </a:t>
            </a:r>
            <a:r>
              <a:rPr lang="en-US" sz="2400" b="0" dirty="0"/>
              <a:t>is difficult to reconstruct processes afterwards, so it is important to spend time on </a:t>
            </a:r>
            <a:r>
              <a:rPr lang="en-US" sz="2400" b="0" dirty="0" smtClean="0"/>
              <a:t>planning, to agree on and to </a:t>
            </a:r>
            <a:r>
              <a:rPr lang="en-US" sz="2400" b="0" dirty="0"/>
              <a:t>write down the processes for the study early on</a:t>
            </a:r>
            <a:r>
              <a:rPr lang="en-US" sz="2400" b="0" dirty="0" smtClean="0"/>
              <a:t>.</a:t>
            </a:r>
          </a:p>
          <a:p>
            <a:r>
              <a:rPr lang="en-US" sz="2400" b="0" dirty="0" smtClean="0"/>
              <a:t>An </a:t>
            </a:r>
            <a:r>
              <a:rPr lang="en-US" sz="2400" b="0" dirty="0"/>
              <a:t>audit/inspection/due diligence "company visit" is announced about 2 weeks </a:t>
            </a:r>
            <a:r>
              <a:rPr lang="en-US" sz="2400" b="0" dirty="0" smtClean="0"/>
              <a:t>in advance, which gives little time for catch-up </a:t>
            </a:r>
            <a:r>
              <a:rPr lang="en-US" sz="2400" b="0" dirty="0" err="1" smtClean="0"/>
              <a:t>activitities</a:t>
            </a:r>
            <a:r>
              <a:rPr lang="en-US" sz="2400" b="0" dirty="0" smtClean="0"/>
              <a:t>.</a:t>
            </a:r>
          </a:p>
          <a:p>
            <a:r>
              <a:rPr lang="en-US" sz="2400" b="0" dirty="0" smtClean="0"/>
              <a:t>During </a:t>
            </a:r>
            <a:r>
              <a:rPr lang="en-US" sz="2400" b="0" dirty="0"/>
              <a:t>the inspection, requested documents/documentation must be </a:t>
            </a:r>
            <a:r>
              <a:rPr lang="en-US" sz="2400" b="0" dirty="0" smtClean="0"/>
              <a:t>readily available. </a:t>
            </a:r>
            <a:endParaRPr lang="sv-SE" sz="2400" b="0" dirty="0" smtClean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61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E2EB92C-C178-6FA2-FA50-84A7238C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233" y="1592642"/>
            <a:ext cx="3076074" cy="3970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55"/>
            <a:ext cx="10515600" cy="1325563"/>
          </a:xfrm>
        </p:spPr>
        <p:txBody>
          <a:bodyPr/>
          <a:lstStyle/>
          <a:p>
            <a:r>
              <a:rPr lang="en-GB" dirty="0" smtClean="0"/>
              <a:t>Inspection findings </a:t>
            </a:r>
            <a:r>
              <a:rPr lang="sv-SE" dirty="0" smtClean="0"/>
              <a:t>– </a:t>
            </a:r>
            <a:r>
              <a:rPr lang="en-US" dirty="0"/>
              <a:t>teach us how to interpret the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25" y="1286838"/>
            <a:ext cx="8913263" cy="5094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0" dirty="0"/>
              <a:t>Examples from </a:t>
            </a:r>
            <a:r>
              <a:rPr lang="en-US" sz="2100" b="0" dirty="0" smtClean="0"/>
              <a:t>courses and </a:t>
            </a:r>
            <a:r>
              <a:rPr lang="en-US" sz="2100" b="0" dirty="0"/>
              <a:t>lectures on Sponsor </a:t>
            </a:r>
            <a:r>
              <a:rPr lang="en-US" sz="2100" b="0" dirty="0" smtClean="0"/>
              <a:t>Oversight</a:t>
            </a:r>
          </a:p>
          <a:p>
            <a:r>
              <a:rPr lang="en-US" sz="2100" b="0" dirty="0" smtClean="0"/>
              <a:t>QMS </a:t>
            </a:r>
            <a:r>
              <a:rPr lang="en-US" sz="2100" b="0" dirty="0"/>
              <a:t>Missing Key Oversight </a:t>
            </a:r>
            <a:r>
              <a:rPr lang="en-US" sz="2100" b="0" dirty="0" smtClean="0"/>
              <a:t>procedures </a:t>
            </a:r>
            <a:r>
              <a:rPr lang="en-US" sz="2100" b="0" dirty="0"/>
              <a:t>(Critical</a:t>
            </a:r>
            <a:r>
              <a:rPr lang="en-US" sz="2100" b="0" dirty="0" smtClean="0"/>
              <a:t>)</a:t>
            </a:r>
          </a:p>
          <a:p>
            <a:r>
              <a:rPr lang="en-US" sz="2100" b="0" dirty="0" smtClean="0"/>
              <a:t>Inadequate </a:t>
            </a:r>
            <a:r>
              <a:rPr lang="en-US" sz="2100" b="0" dirty="0"/>
              <a:t>Sponsor Oversight Plan (major</a:t>
            </a:r>
            <a:r>
              <a:rPr lang="en-US" sz="2100" b="0" dirty="0" smtClean="0"/>
              <a:t>)</a:t>
            </a:r>
          </a:p>
          <a:p>
            <a:r>
              <a:rPr lang="en-US" sz="2100" b="0" dirty="0" smtClean="0"/>
              <a:t>Activities </a:t>
            </a:r>
            <a:r>
              <a:rPr lang="en-US" sz="2100" b="0" dirty="0"/>
              <a:t>are not </a:t>
            </a:r>
            <a:r>
              <a:rPr lang="en-US" sz="2100" b="0" dirty="0" smtClean="0"/>
              <a:t>performed according </a:t>
            </a:r>
            <a:r>
              <a:rPr lang="en-US" sz="2100" b="0" dirty="0"/>
              <a:t>to the Oversight Plan (major</a:t>
            </a:r>
            <a:r>
              <a:rPr lang="en-US" sz="2100" b="0" dirty="0" smtClean="0"/>
              <a:t>)</a:t>
            </a:r>
          </a:p>
          <a:p>
            <a:r>
              <a:rPr lang="en-US" sz="2100" b="0" dirty="0" smtClean="0"/>
              <a:t>Insufficient </a:t>
            </a:r>
            <a:r>
              <a:rPr lang="en-US" sz="2100" b="0" dirty="0"/>
              <a:t>documentation of overview (major</a:t>
            </a:r>
            <a:r>
              <a:rPr lang="en-US" sz="2100" b="0" dirty="0" smtClean="0"/>
              <a:t>)</a:t>
            </a:r>
          </a:p>
          <a:p>
            <a:r>
              <a:rPr lang="en-US" sz="2100" b="0" dirty="0" smtClean="0"/>
              <a:t>No </a:t>
            </a:r>
            <a:r>
              <a:rPr lang="en-US" sz="2100" b="0" dirty="0"/>
              <a:t>QC of </a:t>
            </a:r>
            <a:r>
              <a:rPr lang="en-US" sz="2100" b="0" dirty="0" smtClean="0"/>
              <a:t>TMF/eTMF </a:t>
            </a:r>
            <a:r>
              <a:rPr lang="en-US" sz="2100" b="0" dirty="0"/>
              <a:t>(critical</a:t>
            </a:r>
            <a:r>
              <a:rPr lang="en-US" sz="2100" b="0" dirty="0" smtClean="0"/>
              <a:t>)</a:t>
            </a:r>
          </a:p>
          <a:p>
            <a:r>
              <a:rPr lang="en-US" sz="2100" b="0" dirty="0" smtClean="0"/>
              <a:t>No </a:t>
            </a:r>
            <a:r>
              <a:rPr lang="en-US" sz="2100" b="0" dirty="0"/>
              <a:t>follow-up </a:t>
            </a:r>
            <a:r>
              <a:rPr lang="en-US" sz="2100" b="0" dirty="0" smtClean="0"/>
              <a:t>on issues within </a:t>
            </a:r>
            <a:r>
              <a:rPr lang="en-US" sz="2100" b="0" dirty="0"/>
              <a:t>a reasonable </a:t>
            </a:r>
            <a:r>
              <a:rPr lang="en-US" sz="2100" b="0" dirty="0" smtClean="0"/>
              <a:t>timeframe</a:t>
            </a:r>
          </a:p>
          <a:p>
            <a:r>
              <a:rPr lang="en-US" sz="2100" b="0" dirty="0" smtClean="0"/>
              <a:t>Insufficient </a:t>
            </a:r>
            <a:r>
              <a:rPr lang="en-US" sz="2100" b="0" dirty="0"/>
              <a:t>evidence of </a:t>
            </a:r>
            <a:r>
              <a:rPr lang="en-US" sz="2100" dirty="0"/>
              <a:t>training</a:t>
            </a:r>
            <a:r>
              <a:rPr lang="en-US" sz="2100" b="0" dirty="0"/>
              <a:t> or </a:t>
            </a:r>
            <a:r>
              <a:rPr lang="en-US" sz="2100" b="0" dirty="0" smtClean="0"/>
              <a:t>qualifications</a:t>
            </a:r>
          </a:p>
          <a:p>
            <a:r>
              <a:rPr lang="en-US" sz="2100" b="0" dirty="0" smtClean="0"/>
              <a:t>Sponsor </a:t>
            </a:r>
            <a:r>
              <a:rPr lang="en-US" sz="2100" b="0" dirty="0"/>
              <a:t>has no/poor access to study </a:t>
            </a:r>
            <a:r>
              <a:rPr lang="en-US" sz="2100" b="0" dirty="0" smtClean="0"/>
              <a:t>data</a:t>
            </a:r>
          </a:p>
          <a:p>
            <a:r>
              <a:rPr lang="en-US" sz="2100" b="0" dirty="0" smtClean="0"/>
              <a:t>Sponsor </a:t>
            </a:r>
            <a:r>
              <a:rPr lang="en-US" sz="2100" b="0" dirty="0"/>
              <a:t>has no/poor access to </a:t>
            </a:r>
            <a:r>
              <a:rPr lang="en-US" sz="2100" b="0" dirty="0" smtClean="0"/>
              <a:t>documentation</a:t>
            </a:r>
          </a:p>
          <a:p>
            <a:r>
              <a:rPr lang="en-US" sz="2100" b="0" dirty="0" smtClean="0"/>
              <a:t>Unclear </a:t>
            </a:r>
            <a:r>
              <a:rPr lang="en-US" sz="2100" b="0" dirty="0"/>
              <a:t>role distribution</a:t>
            </a:r>
            <a:endParaRPr lang="sv-SE" sz="2100" b="0" dirty="0" smtClean="0"/>
          </a:p>
          <a:p>
            <a:endParaRPr 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1652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252" y="1035193"/>
            <a:ext cx="3333750" cy="276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0"/>
            <a:ext cx="10515600" cy="1325563"/>
          </a:xfrm>
        </p:spPr>
        <p:txBody>
          <a:bodyPr/>
          <a:lstStyle/>
          <a:p>
            <a:r>
              <a:rPr lang="en-GB" dirty="0" smtClean="0"/>
              <a:t>Sponsor Oversight – my own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1725"/>
            <a:ext cx="9047860" cy="4894126"/>
          </a:xfrm>
        </p:spPr>
        <p:txBody>
          <a:bodyPr>
            <a:noAutofit/>
          </a:bodyPr>
          <a:lstStyle/>
          <a:p>
            <a:r>
              <a:rPr lang="en-US" sz="2400" b="0" dirty="0"/>
              <a:t>Plans are not </a:t>
            </a:r>
            <a:r>
              <a:rPr lang="en-US" sz="2400" b="0" dirty="0" smtClean="0"/>
              <a:t>being followed</a:t>
            </a:r>
            <a:r>
              <a:rPr lang="en-US" sz="2400" b="0" dirty="0"/>
              <a:t>, </a:t>
            </a:r>
            <a:r>
              <a:rPr lang="en-US" sz="2400" b="0" dirty="0" smtClean="0"/>
              <a:t>updates not done consistently.</a:t>
            </a:r>
          </a:p>
          <a:p>
            <a:r>
              <a:rPr lang="en-US" sz="2400" b="0" dirty="0" smtClean="0"/>
              <a:t>Updated SOPs </a:t>
            </a:r>
            <a:r>
              <a:rPr lang="en-US" sz="2400" b="0" dirty="0"/>
              <a:t>at the </a:t>
            </a:r>
            <a:r>
              <a:rPr lang="en-US" sz="2400" b="0" dirty="0" smtClean="0"/>
              <a:t>CRO, which </a:t>
            </a:r>
            <a:r>
              <a:rPr lang="en-US" sz="2400" b="0" dirty="0"/>
              <a:t>various study plans </a:t>
            </a:r>
            <a:r>
              <a:rPr lang="en-US" sz="2400" b="0" dirty="0" smtClean="0"/>
              <a:t>refer to, </a:t>
            </a:r>
            <a:r>
              <a:rPr lang="en-US" sz="2400" b="0" dirty="0"/>
              <a:t>do not reach the </a:t>
            </a:r>
            <a:r>
              <a:rPr lang="en-US" sz="2400" b="0" dirty="0" smtClean="0"/>
              <a:t>Sponsor.</a:t>
            </a:r>
          </a:p>
          <a:p>
            <a:r>
              <a:rPr lang="en-US" sz="2400" b="0" dirty="0" smtClean="0"/>
              <a:t>Incomplete handover.</a:t>
            </a:r>
          </a:p>
          <a:p>
            <a:r>
              <a:rPr lang="en-US" sz="2400" b="0" dirty="0" smtClean="0"/>
              <a:t>Documented </a:t>
            </a:r>
            <a:r>
              <a:rPr lang="en-US" sz="2400" b="0" dirty="0"/>
              <a:t>training is missing in connection with </a:t>
            </a:r>
            <a:r>
              <a:rPr lang="en-US" sz="2400" b="0" dirty="0" smtClean="0"/>
              <a:t>amendments, updated </a:t>
            </a:r>
            <a:r>
              <a:rPr lang="en-US" sz="2400" b="0" dirty="0"/>
              <a:t>instructions, </a:t>
            </a:r>
            <a:r>
              <a:rPr lang="en-US" sz="2400" b="0" dirty="0" smtClean="0"/>
              <a:t>safety information etc.</a:t>
            </a:r>
          </a:p>
          <a:p>
            <a:r>
              <a:rPr lang="en-US" sz="2400" b="0" dirty="0" smtClean="0"/>
              <a:t>Late </a:t>
            </a:r>
            <a:r>
              <a:rPr lang="en-US" sz="2400" b="0" dirty="0"/>
              <a:t>changes in the CDB that </a:t>
            </a:r>
            <a:r>
              <a:rPr lang="en-US" sz="2400" b="0" dirty="0" smtClean="0"/>
              <a:t>should have triggered </a:t>
            </a:r>
            <a:r>
              <a:rPr lang="en-US" sz="2400" b="0" dirty="0"/>
              <a:t>an SAE follow-up</a:t>
            </a:r>
            <a:r>
              <a:rPr lang="en-US" sz="2400" b="0" dirty="0" smtClean="0"/>
              <a:t>.</a:t>
            </a:r>
          </a:p>
          <a:p>
            <a:r>
              <a:rPr lang="en-US" sz="2400" b="0" dirty="0" smtClean="0"/>
              <a:t>Missed </a:t>
            </a:r>
            <a:r>
              <a:rPr lang="en-US" sz="2400" b="0" dirty="0"/>
              <a:t>SUSAR </a:t>
            </a:r>
            <a:r>
              <a:rPr lang="en-US" sz="2400" b="0" dirty="0" smtClean="0"/>
              <a:t>reporting due to poor knowledge of the content in the RSI </a:t>
            </a:r>
            <a:r>
              <a:rPr lang="en-US" sz="2400" b="0" dirty="0"/>
              <a:t>table in IB</a:t>
            </a:r>
            <a:r>
              <a:rPr lang="en-US" sz="2400" b="0" dirty="0" smtClean="0"/>
              <a:t>.</a:t>
            </a:r>
          </a:p>
          <a:p>
            <a:r>
              <a:rPr lang="en-US" sz="2400" b="0" dirty="0" smtClean="0"/>
              <a:t>Misunderstood instructions.</a:t>
            </a:r>
          </a:p>
          <a:p>
            <a:r>
              <a:rPr lang="en-US" sz="2400" b="0" dirty="0" smtClean="0"/>
              <a:t>"</a:t>
            </a:r>
            <a:r>
              <a:rPr lang="en-US" sz="2400" b="0" dirty="0"/>
              <a:t>Forgotten" queries in </a:t>
            </a:r>
            <a:r>
              <a:rPr lang="en-US" sz="2400" b="0" dirty="0" err="1" smtClean="0"/>
              <a:t>eCRF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2736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60835" y="1485308"/>
            <a:ext cx="2231084" cy="555039"/>
          </a:xfrm>
          <a:prstGeom prst="rect">
            <a:avLst/>
          </a:prstGeom>
        </p:spPr>
        <p:txBody>
          <a:bodyPr vert="horz" wrap="square" lIns="0" tIns="13540" rIns="0" bIns="0" rtlCol="0">
            <a:spAutoFit/>
          </a:bodyPr>
          <a:lstStyle/>
          <a:p>
            <a:pPr marL="13539" defTabSz="974842">
              <a:spcBef>
                <a:spcPts val="107"/>
              </a:spcBef>
            </a:pPr>
            <a:r>
              <a:rPr sz="3518" kern="0" spc="512" dirty="0">
                <a:solidFill>
                  <a:srgbClr val="37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3518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470" y="685461"/>
            <a:ext cx="1852599" cy="719827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6310979" y="1871685"/>
            <a:ext cx="5761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What and </a:t>
            </a:r>
            <a:r>
              <a:rPr lang="en-GB" sz="2400" dirty="0" smtClean="0">
                <a:latin typeface="Arial" panose="020B0604020202020204" pitchFamily="34" charset="0"/>
              </a:rPr>
              <a:t>why?</a:t>
            </a:r>
            <a:endParaRPr lang="en-GB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Regulatory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Does this concern 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Requirements for the sponsor</a:t>
            </a:r>
            <a:endParaRPr lang="en-GB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Reporting </a:t>
            </a:r>
            <a:r>
              <a:rPr lang="en-GB" sz="2400" dirty="0" smtClean="0">
                <a:latin typeface="Arial" panose="020B0604020202020204" pitchFamily="34" charset="0"/>
              </a:rPr>
              <a:t>obligations</a:t>
            </a:r>
            <a:endParaRPr lang="en-GB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Inspection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Oversight findings</a:t>
            </a:r>
            <a:endParaRPr lang="en-GB" sz="2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A glimpse of ICH-GCP </a:t>
            </a:r>
            <a:r>
              <a:rPr lang="en-GB" sz="2400" dirty="0" smtClean="0">
                <a:latin typeface="Arial" panose="020B0604020202020204" pitchFamily="34" charset="0"/>
              </a:rPr>
              <a:t>E6 draft R3</a:t>
            </a:r>
            <a:endParaRPr lang="en-GB" sz="24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78" y="2860360"/>
            <a:ext cx="4746338" cy="16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94"/>
            <a:ext cx="10515600" cy="1325563"/>
          </a:xfrm>
        </p:spPr>
        <p:txBody>
          <a:bodyPr/>
          <a:lstStyle/>
          <a:p>
            <a:r>
              <a:rPr lang="en-GB" dirty="0" smtClean="0"/>
              <a:t>ICH-GCP E6, </a:t>
            </a:r>
            <a:r>
              <a:rPr lang="en-GB" dirty="0" smtClean="0">
                <a:solidFill>
                  <a:srgbClr val="FF0000"/>
                </a:solidFill>
              </a:rPr>
              <a:t>draft</a:t>
            </a:r>
            <a:r>
              <a:rPr lang="en-GB" dirty="0" smtClean="0"/>
              <a:t> R3 – a glimpse of what is likely to 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599"/>
            <a:ext cx="8943975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3.6.9</a:t>
            </a:r>
          </a:p>
          <a:p>
            <a:pPr marL="0" indent="0">
              <a:buNone/>
            </a:pPr>
            <a:r>
              <a:rPr lang="en-US" b="0" dirty="0"/>
              <a:t>The sponsor should </a:t>
            </a:r>
            <a:r>
              <a:rPr lang="en-US" b="0" dirty="0">
                <a:solidFill>
                  <a:srgbClr val="FF0000"/>
                </a:solidFill>
              </a:rPr>
              <a:t>have access </a:t>
            </a:r>
            <a:r>
              <a:rPr lang="en-US" b="0" dirty="0"/>
              <a:t>to relevant information (e.g., SOPs and performance metrics) for selection and oversight of service </a:t>
            </a:r>
            <a:r>
              <a:rPr lang="en-US" b="0" dirty="0" smtClean="0"/>
              <a:t>providers.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3.6.10 </a:t>
            </a:r>
          </a:p>
          <a:p>
            <a:pPr marL="0" indent="0">
              <a:buNone/>
            </a:pPr>
            <a:r>
              <a:rPr lang="en-US" b="0" dirty="0" smtClean="0"/>
              <a:t>The </a:t>
            </a:r>
            <a:r>
              <a:rPr lang="en-US" b="0" dirty="0"/>
              <a:t>sponsor should ensure appropriate oversight of important trial-related activities that are transferred to service providers </a:t>
            </a:r>
            <a:r>
              <a:rPr lang="en-US" b="0" dirty="0">
                <a:solidFill>
                  <a:srgbClr val="FF0000"/>
                </a:solidFill>
              </a:rPr>
              <a:t>and further subcontracted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3.6.12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  <a:r>
              <a:rPr lang="en-US" b="0" dirty="0"/>
              <a:t>.... In trials with more than one sponsor, the sponsors </a:t>
            </a:r>
            <a:r>
              <a:rPr lang="en-US" b="0" dirty="0" smtClean="0"/>
              <a:t>should </a:t>
            </a:r>
            <a:r>
              <a:rPr lang="en-US" b="0" dirty="0" smtClean="0">
                <a:solidFill>
                  <a:srgbClr val="FF0000"/>
                </a:solidFill>
              </a:rPr>
              <a:t>have a documented agreement that sets out their respective responsibilities</a:t>
            </a:r>
            <a:r>
              <a:rPr lang="en-US" b="0" dirty="0" smtClean="0"/>
              <a:t>, </a:t>
            </a:r>
            <a:r>
              <a:rPr lang="en-US" b="0" dirty="0"/>
              <a:t>in accordance with local regulatory requirements and/or practice</a:t>
            </a:r>
            <a:r>
              <a:rPr lang="en-US" b="0" dirty="0" smtClean="0"/>
              <a:t>...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340" y="1979518"/>
            <a:ext cx="1571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530"/>
            <a:ext cx="10515600" cy="1325563"/>
          </a:xfrm>
        </p:spPr>
        <p:txBody>
          <a:bodyPr/>
          <a:lstStyle/>
          <a:p>
            <a:r>
              <a:rPr lang="sv-SE" dirty="0"/>
              <a:t>ICH-GCP E6 </a:t>
            </a:r>
            <a:r>
              <a:rPr lang="sv-SE" dirty="0">
                <a:solidFill>
                  <a:srgbClr val="FF0000"/>
                </a:solidFill>
              </a:rPr>
              <a:t>draft</a:t>
            </a:r>
            <a:r>
              <a:rPr lang="sv-SE" dirty="0"/>
              <a:t> </a:t>
            </a:r>
            <a:r>
              <a:rPr lang="sv-SE" dirty="0" smtClean="0"/>
              <a:t>R3, </a:t>
            </a:r>
            <a:r>
              <a:rPr lang="en-GB" dirty="0" smtClean="0"/>
              <a:t>continued</a:t>
            </a:r>
            <a:r>
              <a:rPr lang="sv-SE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2"/>
            <a:ext cx="10515600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b="0" dirty="0" smtClean="0"/>
          </a:p>
          <a:p>
            <a:pPr marL="0" indent="0">
              <a:buNone/>
            </a:pPr>
            <a:r>
              <a:rPr lang="sv-SE" dirty="0" smtClean="0"/>
              <a:t>All of </a:t>
            </a:r>
            <a:r>
              <a:rPr lang="en-GB" dirty="0" smtClean="0"/>
              <a:t>chapter</a:t>
            </a:r>
            <a:r>
              <a:rPr lang="sv-SE" dirty="0" smtClean="0"/>
              <a:t> </a:t>
            </a:r>
            <a:r>
              <a:rPr lang="sv-SE" dirty="0"/>
              <a:t>3.9</a:t>
            </a:r>
            <a:r>
              <a:rPr lang="en-US" dirty="0"/>
              <a:t> </a:t>
            </a:r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Summery: </a:t>
            </a:r>
          </a:p>
          <a:p>
            <a:pPr marL="0" indent="0">
              <a:buNone/>
            </a:pPr>
            <a:r>
              <a:rPr lang="en-US" b="0" dirty="0" smtClean="0"/>
              <a:t>The </a:t>
            </a:r>
            <a:r>
              <a:rPr lang="en-US" b="0" dirty="0"/>
              <a:t>selection and oversight of investigators and service providers are fundamental features of the oversight process. </a:t>
            </a:r>
          </a:p>
          <a:p>
            <a:pPr marL="0" indent="0">
              <a:buNone/>
            </a:pPr>
            <a:r>
              <a:rPr lang="en-US" b="0" dirty="0" smtClean="0"/>
              <a:t>Oversight </a:t>
            </a:r>
            <a:r>
              <a:rPr lang="en-US" b="0" dirty="0"/>
              <a:t>by the sponsor includes quality assurance and quality control processes relating to the trial-related activities of investigators and service providers. </a:t>
            </a:r>
            <a:endParaRPr lang="sv-SE" b="0" dirty="0"/>
          </a:p>
          <a:p>
            <a:pPr marL="0" indent="0">
              <a:buNone/>
            </a:pPr>
            <a:endParaRPr lang="en-US" sz="800" b="0" dirty="0" smtClean="0"/>
          </a:p>
          <a:p>
            <a:pPr marL="0" indent="0">
              <a:buNone/>
            </a:pPr>
            <a:r>
              <a:rPr lang="en-US" b="0" dirty="0" smtClean="0"/>
              <a:t>Risk-based </a:t>
            </a:r>
            <a:r>
              <a:rPr lang="en-US" b="0" dirty="0"/>
              <a:t>Quality </a:t>
            </a:r>
            <a:r>
              <a:rPr lang="en-US" b="0" dirty="0" smtClean="0"/>
              <a:t>Management approach</a:t>
            </a:r>
          </a:p>
          <a:p>
            <a:pPr marL="0" indent="0">
              <a:buNone/>
            </a:pPr>
            <a:endParaRPr lang="sv-SE" sz="800" b="0" dirty="0"/>
          </a:p>
          <a:p>
            <a:pPr marL="0" indent="0">
              <a:buNone/>
            </a:pPr>
            <a:r>
              <a:rPr lang="en-US" b="0" dirty="0" smtClean="0"/>
              <a:t>Emphasis on proportionality </a:t>
            </a:r>
            <a:r>
              <a:rPr lang="en-US" b="0" dirty="0"/>
              <a:t>instead of unnecessary complexity of trial-related </a:t>
            </a:r>
            <a:r>
              <a:rPr lang="en-US" b="0" dirty="0" smtClean="0"/>
              <a:t>procedures</a:t>
            </a:r>
          </a:p>
          <a:p>
            <a:pPr marL="0" indent="0">
              <a:buNone/>
            </a:pPr>
            <a:endParaRPr lang="en-US" sz="800" b="0" dirty="0" smtClean="0"/>
          </a:p>
          <a:p>
            <a:pPr marL="0" indent="0">
              <a:buNone/>
            </a:pPr>
            <a:r>
              <a:rPr lang="sv-SE" b="0" dirty="0" smtClean="0"/>
              <a:t>Clear </a:t>
            </a:r>
            <a:r>
              <a:rPr lang="sv-SE" b="0" dirty="0" err="1" smtClean="0"/>
              <a:t>Roles</a:t>
            </a:r>
            <a:r>
              <a:rPr lang="sv-SE" b="0" dirty="0" smtClean="0"/>
              <a:t> &amp; </a:t>
            </a:r>
            <a:r>
              <a:rPr lang="sv-SE" b="0" dirty="0" err="1" smtClean="0"/>
              <a:t>Responsibilities</a:t>
            </a:r>
            <a:r>
              <a:rPr lang="sv-SE" b="0" dirty="0" smtClean="0"/>
              <a:t>. </a:t>
            </a:r>
            <a:endParaRPr lang="sv-SE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87" y="581024"/>
            <a:ext cx="1571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3832" y="222227"/>
            <a:ext cx="1996193" cy="1996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4916" y="1312357"/>
            <a:ext cx="539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Oversight vs.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 Management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836" y="2480631"/>
            <a:ext cx="2272002" cy="20387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6493" y="4492850"/>
            <a:ext cx="773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/>
              <a:t>To ensure safety and integrity of study subjects </a:t>
            </a:r>
          </a:p>
          <a:p>
            <a:r>
              <a:rPr lang="en-GB" sz="2400" b="1" dirty="0"/>
              <a:t>To ensure robust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273" y="2674643"/>
            <a:ext cx="5827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Oversight is a combination of tools,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people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collaboration to...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210" y="4781573"/>
            <a:ext cx="1411436" cy="13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Free</a:t>
            </a:r>
            <a:r>
              <a:rPr lang="sv-SE" dirty="0" smtClean="0"/>
              <a:t> </a:t>
            </a:r>
            <a:r>
              <a:rPr lang="sv-SE" dirty="0" err="1" smtClean="0"/>
              <a:t>training</a:t>
            </a:r>
            <a:r>
              <a:rPr lang="sv-SE" dirty="0" smtClean="0"/>
              <a:t>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67" y="1701198"/>
            <a:ext cx="10515600" cy="3943350"/>
          </a:xfrm>
        </p:spPr>
        <p:txBody>
          <a:bodyPr/>
          <a:lstStyle/>
          <a:p>
            <a:pPr marL="0" indent="0">
              <a:buNone/>
            </a:pPr>
            <a:endParaRPr lang="sv-SE" dirty="0" smtClean="0">
              <a:hlinkClick r:id="rId3"/>
            </a:endParaRPr>
          </a:p>
          <a:p>
            <a:pPr marL="0" indent="0">
              <a:buNone/>
            </a:pPr>
            <a:endParaRPr lang="sv-SE" dirty="0">
              <a:hlinkClick r:id="rId3"/>
            </a:endParaRPr>
          </a:p>
          <a:p>
            <a:pPr marL="0" indent="0">
              <a:buNone/>
            </a:pPr>
            <a:endParaRPr lang="sv-SE" dirty="0" smtClean="0">
              <a:hlinkClick r:id="rId3"/>
            </a:endParaRPr>
          </a:p>
          <a:p>
            <a:pPr marL="0" indent="0">
              <a:buNone/>
            </a:pPr>
            <a:endParaRPr lang="sv-SE" dirty="0">
              <a:hlinkClick r:id="rId3"/>
            </a:endParaRP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https</a:t>
            </a:r>
            <a:r>
              <a:rPr lang="sv-SE" dirty="0">
                <a:hlinkClick r:id="rId3"/>
              </a:rPr>
              <a:t>://</a:t>
            </a:r>
            <a:r>
              <a:rPr lang="sv-SE" dirty="0" smtClean="0">
                <a:hlinkClick r:id="rId3"/>
              </a:rPr>
              <a:t>www.pharmarelations.com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           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	Academy</a:t>
            </a:r>
          </a:p>
          <a:p>
            <a:pPr marL="0" indent="0">
              <a:buNone/>
            </a:pPr>
            <a:r>
              <a:rPr lang="sv-SE" dirty="0" smtClean="0"/>
              <a:t>                            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                   On </a:t>
            </a:r>
            <a:r>
              <a:rPr lang="en-GB" dirty="0" smtClean="0"/>
              <a:t>demand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78" y="1989629"/>
            <a:ext cx="4676775" cy="1028700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2489201" y="4161594"/>
            <a:ext cx="389468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3242732" y="5025194"/>
            <a:ext cx="389468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8697" y="520965"/>
            <a:ext cx="5407379" cy="54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Sponsor </a:t>
            </a:r>
            <a:r>
              <a:rPr lang="sv-SE" dirty="0" err="1" smtClean="0"/>
              <a:t>Oversight</a:t>
            </a:r>
            <a:r>
              <a:rPr lang="sv-S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1198"/>
            <a:ext cx="6290388" cy="4902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dirty="0" smtClean="0"/>
              <a:t>The processes and regular activities </a:t>
            </a:r>
          </a:p>
          <a:p>
            <a:pPr marL="0" indent="0">
              <a:buNone/>
            </a:pPr>
            <a:r>
              <a:rPr lang="en-GB" sz="2400" b="0" dirty="0" smtClean="0"/>
              <a:t>that Sponsor uses, to fulfil their obligation to ensure that delegated/”outsourced” tasks are carried out correctly. </a:t>
            </a:r>
          </a:p>
          <a:p>
            <a:pPr marL="0" indent="0">
              <a:buNone/>
            </a:pPr>
            <a:r>
              <a:rPr lang="en-GB" sz="2400" b="0" dirty="0" smtClean="0"/>
              <a:t>  </a:t>
            </a:r>
          </a:p>
          <a:p>
            <a:pPr marL="0" indent="0">
              <a:buNone/>
            </a:pPr>
            <a:r>
              <a:rPr lang="en-GB" sz="2400" b="0" dirty="0" smtClean="0"/>
              <a:t>(This also applies to third party contractor).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228" y="1701198"/>
            <a:ext cx="3537237" cy="33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Sponsor </a:t>
            </a:r>
            <a:r>
              <a:rPr lang="sv-SE" dirty="0" err="1" smtClean="0"/>
              <a:t>Oversight</a:t>
            </a:r>
            <a:r>
              <a:rPr lang="sv-S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9" y="1701198"/>
            <a:ext cx="6991139" cy="490280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To ensure safety and integrity of study subjects </a:t>
            </a:r>
          </a:p>
          <a:p>
            <a:r>
              <a:rPr lang="en-GB" sz="2400" dirty="0" smtClean="0"/>
              <a:t>To ensure robust data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0" dirty="0" smtClean="0"/>
              <a:t>The regulations have</a:t>
            </a:r>
          </a:p>
          <a:p>
            <a:pPr marL="0" indent="0">
              <a:buNone/>
            </a:pPr>
            <a:r>
              <a:rPr lang="en-GB" sz="2400" b="0" dirty="0" smtClean="0"/>
              <a:t>been updated to clarify </a:t>
            </a:r>
          </a:p>
          <a:p>
            <a:pPr marL="0" indent="0">
              <a:buNone/>
            </a:pPr>
            <a:r>
              <a:rPr lang="en-GB" sz="2400" b="0" dirty="0" smtClean="0"/>
              <a:t>Sponsor’s obligation to </a:t>
            </a:r>
          </a:p>
          <a:p>
            <a:pPr marL="0" indent="0">
              <a:buNone/>
            </a:pPr>
            <a:r>
              <a:rPr lang="en-GB" sz="2400" b="0" dirty="0" smtClean="0"/>
              <a:t>maintain Oversight</a:t>
            </a:r>
          </a:p>
          <a:p>
            <a:pPr marL="0" indent="0">
              <a:buNone/>
            </a:pPr>
            <a:r>
              <a:rPr lang="en-GB" sz="2400" b="0" dirty="0" smtClean="0"/>
              <a:t>during the study process as part of the</a:t>
            </a:r>
          </a:p>
          <a:p>
            <a:pPr marL="0" indent="0">
              <a:buNone/>
            </a:pPr>
            <a:r>
              <a:rPr lang="en-GB" sz="2400" b="0" dirty="0" smtClean="0"/>
              <a:t>overall QC strategy.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05" y="2322521"/>
            <a:ext cx="3537237" cy="33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6" y="290574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Regulatory documents that control Sponsor Oversight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9346" y="1616137"/>
            <a:ext cx="6625854" cy="4276662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Europe: 	ICH-GCP E6 R2  - soon </a:t>
            </a:r>
            <a:r>
              <a:rPr lang="sv-SE" dirty="0" smtClean="0"/>
              <a:t>R3…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	 </a:t>
            </a:r>
            <a:r>
              <a:rPr lang="sv-SE" dirty="0"/>
              <a:t>	</a:t>
            </a:r>
            <a:r>
              <a:rPr lang="sv-SE" dirty="0" smtClean="0"/>
              <a:t>CTR 536/2014</a:t>
            </a:r>
            <a:endParaRPr lang="sv-SE" dirty="0"/>
          </a:p>
          <a:p>
            <a:endParaRPr lang="en-GB" dirty="0" smtClean="0"/>
          </a:p>
          <a:p>
            <a:r>
              <a:rPr lang="sv-SE" dirty="0" smtClean="0"/>
              <a:t>UK</a:t>
            </a:r>
            <a:r>
              <a:rPr lang="sv-SE" dirty="0"/>
              <a:t>: </a:t>
            </a:r>
            <a:r>
              <a:rPr lang="sv-SE" dirty="0" smtClean="0"/>
              <a:t>		</a:t>
            </a:r>
            <a:r>
              <a:rPr lang="en-US" dirty="0" smtClean="0"/>
              <a:t>MHRA </a:t>
            </a:r>
            <a:r>
              <a:rPr lang="sv-SE" dirty="0"/>
              <a:t>2004/1031 </a:t>
            </a:r>
            <a:r>
              <a:rPr lang="en-GB" dirty="0" smtClean="0"/>
              <a:t>Regulation 3</a:t>
            </a:r>
          </a:p>
          <a:p>
            <a:endParaRPr lang="sv-SE" dirty="0"/>
          </a:p>
          <a:p>
            <a:r>
              <a:rPr lang="en-US" dirty="0" smtClean="0"/>
              <a:t>US: </a:t>
            </a:r>
            <a:r>
              <a:rPr lang="en-US" dirty="0" smtClean="0"/>
              <a:t>		Title </a:t>
            </a:r>
            <a:r>
              <a:rPr lang="en-US" dirty="0"/>
              <a:t>21 CFR 312.50: General </a:t>
            </a:r>
            <a:r>
              <a:rPr lang="en-US" dirty="0" smtClean="0"/>
              <a:t>				responsibilities </a:t>
            </a:r>
            <a:r>
              <a:rPr lang="en-US" dirty="0"/>
              <a:t>of sponsor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 smtClean="0"/>
              <a:t>MHR = </a:t>
            </a:r>
            <a:r>
              <a:rPr lang="sv-SE" sz="1600" dirty="0"/>
              <a:t>the </a:t>
            </a:r>
            <a:r>
              <a:rPr lang="en-GB" sz="1600" dirty="0" smtClean="0"/>
              <a:t>Medicines and Healthcare Products Regulatory </a:t>
            </a:r>
            <a:r>
              <a:rPr lang="sv-SE" sz="1600" dirty="0" smtClean="0"/>
              <a:t>Agency</a:t>
            </a:r>
          </a:p>
          <a:p>
            <a:pPr marL="0" indent="0">
              <a:buNone/>
            </a:pPr>
            <a:r>
              <a:rPr lang="en-US" sz="1600" dirty="0" smtClean="0"/>
              <a:t>CFR = Code </a:t>
            </a:r>
            <a:r>
              <a:rPr lang="en-US" sz="1600" dirty="0"/>
              <a:t>of Federal </a:t>
            </a:r>
            <a:r>
              <a:rPr lang="en-US" sz="1600" dirty="0" smtClean="0"/>
              <a:t>Regulations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538" y="1216694"/>
            <a:ext cx="380419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 the long-</a:t>
            </a:r>
            <a:r>
              <a:rPr lang="sv-SE" dirty="0" err="1" smtClean="0"/>
              <a:t>run</a:t>
            </a:r>
            <a:r>
              <a:rPr lang="sv-SE" dirty="0" smtClean="0"/>
              <a:t>,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lead</a:t>
            </a:r>
            <a:r>
              <a:rPr lang="sv-SE" dirty="0" smtClean="0"/>
              <a:t>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596"/>
            <a:ext cx="5908589" cy="42206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More efficient studies</a:t>
            </a:r>
          </a:p>
          <a:p>
            <a:pPr lvl="1"/>
            <a:r>
              <a:rPr lang="en-GB" sz="2400" dirty="0" smtClean="0"/>
              <a:t>Proactivity through good processes and preventive measures</a:t>
            </a:r>
          </a:p>
          <a:p>
            <a:pPr marL="457200" lvl="1" indent="0">
              <a:buNone/>
            </a:pPr>
            <a:endParaRPr lang="en-GB" sz="800" dirty="0" smtClean="0"/>
          </a:p>
          <a:p>
            <a:pPr lvl="1"/>
            <a:r>
              <a:rPr lang="en-GB" sz="2400" dirty="0" smtClean="0"/>
              <a:t>Early identification of non-compliance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r>
              <a:rPr lang="en-GB" sz="2400" dirty="0" smtClean="0"/>
              <a:t>  corrective actions</a:t>
            </a:r>
          </a:p>
          <a:p>
            <a:pPr marL="457200" lvl="1" indent="0">
              <a:buNone/>
            </a:pPr>
            <a:endParaRPr lang="en-GB" sz="800" dirty="0" smtClean="0"/>
          </a:p>
          <a:p>
            <a:pPr lvl="1"/>
            <a:r>
              <a:rPr lang="en-GB" sz="2400" dirty="0" smtClean="0"/>
              <a:t>Continuous improvements</a:t>
            </a:r>
          </a:p>
          <a:p>
            <a:pPr lvl="1"/>
            <a:endParaRPr lang="en-GB" sz="800" dirty="0" smtClean="0"/>
          </a:p>
          <a:p>
            <a:r>
              <a:rPr lang="en-GB" sz="2400" dirty="0" smtClean="0"/>
              <a:t>Inspection readiness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924004"/>
            <a:ext cx="4530727" cy="1395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1795" y="3683902"/>
            <a:ext cx="4697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Keywords: 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 unnecessary complexity,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fitness for purpose 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 proportionality</a:t>
            </a:r>
            <a:r>
              <a:rPr lang="en-GB" sz="2400" dirty="0" smtClean="0"/>
              <a:t>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29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61" y="98743"/>
            <a:ext cx="10515600" cy="1325563"/>
          </a:xfrm>
        </p:spPr>
        <p:txBody>
          <a:bodyPr/>
          <a:lstStyle/>
          <a:p>
            <a:r>
              <a:rPr lang="en-GB" dirty="0" smtClean="0"/>
              <a:t>Does this concern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61" y="1250135"/>
            <a:ext cx="8668468" cy="4939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0" dirty="0" smtClean="0"/>
              <a:t>Through understanding what Sponsor Oversight means, we can… </a:t>
            </a:r>
          </a:p>
          <a:p>
            <a:pPr marL="0" indent="0">
              <a:buNone/>
            </a:pPr>
            <a:endParaRPr lang="en-GB" sz="800" b="0" dirty="0" smtClean="0"/>
          </a:p>
          <a:p>
            <a:pPr>
              <a:buFontTx/>
              <a:buChar char="-"/>
            </a:pPr>
            <a:r>
              <a:rPr lang="en-GB" sz="2400" b="0" dirty="0" smtClean="0"/>
              <a:t>Ask questions about the Sponsor’s expectations of us – and make sure that this is addressed in the contract and included it in the execution. </a:t>
            </a:r>
          </a:p>
          <a:p>
            <a:pPr>
              <a:buFontTx/>
              <a:buChar char="-"/>
            </a:pPr>
            <a:endParaRPr lang="en-GB" sz="800" b="0" dirty="0" smtClean="0"/>
          </a:p>
          <a:p>
            <a:pPr>
              <a:buFontTx/>
              <a:buChar char="-"/>
            </a:pPr>
            <a:r>
              <a:rPr lang="en-GB" sz="2400" b="0" dirty="0" smtClean="0"/>
              <a:t>Guide and assist our academic Sponsors to a reasonable level of oversight.</a:t>
            </a:r>
            <a:r>
              <a:rPr lang="en-GB" sz="2400" b="0" i="1" dirty="0" smtClean="0"/>
              <a:t> </a:t>
            </a:r>
            <a:endParaRPr lang="en-GB" sz="2400" b="0" i="1" dirty="0"/>
          </a:p>
          <a:p>
            <a:pPr>
              <a:buFontTx/>
              <a:buChar char="-"/>
            </a:pPr>
            <a:endParaRPr lang="en-GB" sz="800" b="0" dirty="0" smtClean="0"/>
          </a:p>
          <a:p>
            <a:pPr>
              <a:buFontTx/>
              <a:buChar char="-"/>
            </a:pPr>
            <a:r>
              <a:rPr lang="en-GB" sz="2400" b="0" dirty="0" smtClean="0"/>
              <a:t>Inspiration</a:t>
            </a:r>
          </a:p>
          <a:p>
            <a:pPr lvl="1">
              <a:buFontTx/>
              <a:buChar char="-"/>
            </a:pPr>
            <a:r>
              <a:rPr lang="en-GB" sz="2200" dirty="0" smtClean="0"/>
              <a:t>Can we have better Oversight of our subcontractors?</a:t>
            </a:r>
          </a:p>
          <a:p>
            <a:pPr lvl="1">
              <a:buFontTx/>
              <a:buChar char="-"/>
            </a:pPr>
            <a:r>
              <a:rPr lang="en-GB" sz="2200" dirty="0" smtClean="0"/>
              <a:t>How do we apply and maintain risk assessment?</a:t>
            </a:r>
          </a:p>
          <a:p>
            <a:pPr lvl="1">
              <a:buFontTx/>
              <a:buChar char="-"/>
            </a:pPr>
            <a:r>
              <a:rPr lang="en-GB" sz="2200" dirty="0" smtClean="0"/>
              <a:t>Can we improve any processes to be inspection ready? </a:t>
            </a:r>
            <a:endParaRPr lang="en-GB" sz="2200" i="1" dirty="0" smtClean="0"/>
          </a:p>
          <a:p>
            <a:pPr>
              <a:buFontTx/>
              <a:buChar char="-"/>
            </a:pPr>
            <a:endParaRPr lang="en-GB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255" y="194560"/>
            <a:ext cx="2150755" cy="18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69" y="-576078"/>
            <a:ext cx="11565331" cy="2097705"/>
          </a:xfrm>
        </p:spPr>
        <p:txBody>
          <a:bodyPr rtlCol="0">
            <a:normAutofit/>
          </a:bodyPr>
          <a:lstStyle/>
          <a:p>
            <a:r>
              <a:rPr lang="en-GB" sz="2800" dirty="0" smtClean="0"/>
              <a:t>Requirements for the Sponsor </a:t>
            </a:r>
            <a:r>
              <a:rPr lang="en-GB" sz="1800" dirty="0" smtClean="0"/>
              <a:t>to meet regulatory </a:t>
            </a:r>
            <a:r>
              <a:rPr lang="en-US" sz="1800" dirty="0" smtClean="0"/>
              <a:t>demands </a:t>
            </a:r>
            <a:r>
              <a:rPr lang="en-US" sz="1800" dirty="0"/>
              <a:t>and avoid critical </a:t>
            </a:r>
            <a:r>
              <a:rPr lang="en-US" sz="1800" dirty="0" smtClean="0"/>
              <a:t>inspection findings.</a:t>
            </a:r>
            <a:r>
              <a:rPr lang="sv-SE" sz="1800" dirty="0" smtClean="0"/>
              <a:t> </a:t>
            </a:r>
            <a:endParaRPr lang="sv-SE" sz="1800" dirty="0"/>
          </a:p>
        </p:txBody>
      </p:sp>
      <p:sp>
        <p:nvSpPr>
          <p:cNvPr id="12" name="Rektangulär 11" descr="Accentblock – vänsterjusterad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56592" y="1153575"/>
            <a:ext cx="2198208" cy="1015677"/>
          </a:xfrm>
          <a:prstGeom prst="rect">
            <a:avLst/>
          </a:prstGeom>
          <a:solidFill>
            <a:srgbClr val="9AD24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765" y="1258409"/>
            <a:ext cx="1820497" cy="883099"/>
          </a:xfrm>
        </p:spPr>
        <p:txBody>
          <a:bodyPr rtlCol="0">
            <a:normAutofit/>
          </a:bodyPr>
          <a:lstStyle/>
          <a:p>
            <a:pPr algn="ctr"/>
            <a:r>
              <a:rPr lang="sv-SE" dirty="0" smtClean="0"/>
              <a:t>Robust data</a:t>
            </a:r>
            <a:endParaRPr lang="sv-SE" sz="38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577" y="2282142"/>
            <a:ext cx="3191478" cy="1588493"/>
          </a:xfrm>
        </p:spPr>
        <p:txBody>
          <a:bodyPr rtlCol="0">
            <a:noAutofit/>
          </a:bodyPr>
          <a:lstStyle/>
          <a:p>
            <a:pPr marL="266700" indent="-266700">
              <a:lnSpc>
                <a:spcPct val="90000"/>
              </a:lnSpc>
              <a:spcBef>
                <a:spcPts val="600"/>
              </a:spcBef>
            </a:pPr>
            <a:r>
              <a:rPr lang="sv-SE" sz="1800" dirty="0"/>
              <a:t>Control of systems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</a:pPr>
            <a:r>
              <a:rPr lang="sv-SE" sz="1800" dirty="0"/>
              <a:t>Control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/>
              <a:t>data </a:t>
            </a:r>
            <a:r>
              <a:rPr lang="sv-SE" sz="1800" dirty="0" err="1"/>
              <a:t>flow</a:t>
            </a:r>
            <a:endParaRPr lang="sv-SE" sz="1800" dirty="0"/>
          </a:p>
          <a:p>
            <a:pPr marL="266700" indent="-266700">
              <a:lnSpc>
                <a:spcPct val="90000"/>
              </a:lnSpc>
              <a:spcBef>
                <a:spcPts val="600"/>
              </a:spcBef>
            </a:pPr>
            <a:r>
              <a:rPr lang="sv-SE" sz="1800" dirty="0"/>
              <a:t>Data </a:t>
            </a:r>
            <a:r>
              <a:rPr lang="sv-SE" sz="1800" dirty="0" err="1"/>
              <a:t>validation</a:t>
            </a:r>
            <a:endParaRPr lang="sv-SE" sz="1800" dirty="0"/>
          </a:p>
          <a:p>
            <a:pPr marL="0" rtl="0">
              <a:spcBef>
                <a:spcPts val="600"/>
              </a:spcBef>
            </a:pPr>
            <a:endParaRPr lang="sv-SE" sz="1800" dirty="0" smtClean="0"/>
          </a:p>
          <a:p>
            <a:pPr marL="0" indent="0" rtl="0">
              <a:spcBef>
                <a:spcPts val="600"/>
              </a:spcBef>
              <a:buNone/>
            </a:pPr>
            <a:r>
              <a:rPr lang="sv-SE" sz="1800" dirty="0" smtClean="0"/>
              <a:t> </a:t>
            </a:r>
          </a:p>
        </p:txBody>
      </p:sp>
      <p:cxnSp>
        <p:nvCxnSpPr>
          <p:cNvPr id="11" name="Rak 10" descr="Bildavdelar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ulär 12" descr="Accentblock – högerjusterad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26755" y="1123475"/>
            <a:ext cx="2222375" cy="1008949"/>
          </a:xfrm>
          <a:prstGeom prst="rect">
            <a:avLst/>
          </a:prstGeom>
          <a:solidFill>
            <a:srgbClr val="9AD24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5299" y="1260938"/>
            <a:ext cx="1791666" cy="983521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 smtClean="0"/>
              <a:t>Patient safety</a:t>
            </a:r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3191" y="2219484"/>
            <a:ext cx="3278747" cy="1206016"/>
          </a:xfrm>
        </p:spPr>
        <p:txBody>
          <a:bodyPr rtlCol="0">
            <a:normAutofit/>
          </a:bodyPr>
          <a:lstStyle/>
          <a:p>
            <a:pPr rtl="0">
              <a:spcBef>
                <a:spcPts val="600"/>
              </a:spcBef>
            </a:pPr>
            <a:r>
              <a:rPr lang="en-GB" sz="1800" dirty="0" smtClean="0"/>
              <a:t>Study design</a:t>
            </a:r>
          </a:p>
          <a:p>
            <a:pPr rtl="0">
              <a:spcBef>
                <a:spcPts val="600"/>
              </a:spcBef>
            </a:pPr>
            <a:r>
              <a:rPr lang="en-GB" sz="1800" dirty="0" smtClean="0"/>
              <a:t>Treatment compliance</a:t>
            </a:r>
          </a:p>
          <a:p>
            <a:pPr rtl="0">
              <a:spcBef>
                <a:spcPts val="600"/>
              </a:spcBef>
            </a:pPr>
            <a:r>
              <a:rPr lang="en-GB" sz="1800" dirty="0" smtClean="0"/>
              <a:t>Safety reporting</a:t>
            </a:r>
            <a:endParaRPr lang="en-GB" sz="1800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sv-SE" smtClean="0"/>
              <a:pPr rtl="0"/>
              <a:t>8</a:t>
            </a:fld>
            <a:endParaRPr lang="sv-S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1B939B-C6EB-7998-1180-72BB2F16349F}"/>
              </a:ext>
            </a:extLst>
          </p:cNvPr>
          <p:cNvGrpSpPr/>
          <p:nvPr/>
        </p:nvGrpSpPr>
        <p:grpSpPr>
          <a:xfrm>
            <a:off x="4194860" y="2425765"/>
            <a:ext cx="3041437" cy="1808487"/>
            <a:chOff x="3847345" y="708732"/>
            <a:chExt cx="2653389" cy="1471124"/>
          </a:xfrm>
          <a:solidFill>
            <a:schemeClr val="accent4">
              <a:lumMod val="60000"/>
              <a:lumOff val="40000"/>
              <a:alpha val="74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A579F9-52E7-86F6-56E8-B3BFE8E5EDD9}"/>
                </a:ext>
              </a:extLst>
            </p:cNvPr>
            <p:cNvSpPr/>
            <p:nvPr/>
          </p:nvSpPr>
          <p:spPr>
            <a:xfrm>
              <a:off x="3847345" y="708732"/>
              <a:ext cx="2653389" cy="147112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Platshållare för text 3">
              <a:extLst>
                <a:ext uri="{FF2B5EF4-FFF2-40B4-BE49-F238E27FC236}">
                  <a16:creationId xmlns:a16="http://schemas.microsoft.com/office/drawing/2014/main" id="{14571F71-7C5D-6D1C-766B-530926581430}"/>
                </a:ext>
              </a:extLst>
            </p:cNvPr>
            <p:cNvSpPr txBox="1">
              <a:spLocks/>
            </p:cNvSpPr>
            <p:nvPr/>
          </p:nvSpPr>
          <p:spPr>
            <a:xfrm>
              <a:off x="4330281" y="1139551"/>
              <a:ext cx="1839983" cy="9206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Risk </a:t>
              </a:r>
              <a:r>
                <a:rPr lang="sv-S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based</a:t>
              </a:r>
              <a:r>
                <a:rPr lang="sv-SE" dirty="0" smtClean="0"/>
                <a:t> </a:t>
              </a:r>
              <a:r>
                <a:rPr lang="sv-S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approach</a:t>
              </a:r>
              <a:r>
                <a:rPr lang="sv-SE" dirty="0" smtClean="0"/>
                <a:t> </a:t>
              </a:r>
              <a:endParaRPr lang="sv-SE" dirty="0"/>
            </a:p>
          </p:txBody>
        </p:sp>
      </p:grpSp>
      <p:sp>
        <p:nvSpPr>
          <p:cNvPr id="23" name="Rektangulär 11" descr="Accentblock – vänsterjusterad">
            <a:extLst>
              <a:ext uri="{FF2B5EF4-FFF2-40B4-BE49-F238E27FC236}">
                <a16:creationId xmlns:a16="http://schemas.microsoft.com/office/drawing/2014/main" id="{6909585B-0A21-32DB-0391-DFBA64B33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13179" y="4774365"/>
            <a:ext cx="2220158" cy="10156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dirty="0">
              <a:solidFill>
                <a:schemeClr val="dk1"/>
              </a:solidFill>
            </a:endParaRP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A681AADD-7957-F3DC-F876-FB7DE706FF2D}"/>
              </a:ext>
            </a:extLst>
          </p:cNvPr>
          <p:cNvSpPr txBox="1">
            <a:spLocks/>
          </p:cNvSpPr>
          <p:nvPr/>
        </p:nvSpPr>
        <p:spPr>
          <a:xfrm>
            <a:off x="4795434" y="5152861"/>
            <a:ext cx="2392069" cy="35857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Risk Management</a:t>
            </a: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C4BD1F9F-748F-EDCF-EB0F-417C2A11F433}"/>
              </a:ext>
            </a:extLst>
          </p:cNvPr>
          <p:cNvSpPr txBox="1">
            <a:spLocks/>
          </p:cNvSpPr>
          <p:nvPr/>
        </p:nvSpPr>
        <p:spPr>
          <a:xfrm>
            <a:off x="4622615" y="861185"/>
            <a:ext cx="4552332" cy="1392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development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 Management 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Choice of Vendor/Site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ktangulär 11" descr="Accentblock – vänsterjusterad">
            <a:extLst>
              <a:ext uri="{FF2B5EF4-FFF2-40B4-BE49-F238E27FC236}">
                <a16:creationId xmlns:a16="http://schemas.microsoft.com/office/drawing/2014/main" id="{EDB892F6-7DB5-ACFC-1FAF-5112062939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51657" y="3433017"/>
            <a:ext cx="2220157" cy="1016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v-SE" dirty="0"/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33082ED2-463C-401D-1BEE-BFB0FD83A0CF}"/>
              </a:ext>
            </a:extLst>
          </p:cNvPr>
          <p:cNvSpPr txBox="1">
            <a:spLocks/>
          </p:cNvSpPr>
          <p:nvPr/>
        </p:nvSpPr>
        <p:spPr>
          <a:xfrm>
            <a:off x="9019869" y="3831930"/>
            <a:ext cx="2392069" cy="3577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GCP Compliance</a:t>
            </a:r>
            <a:endParaRPr lang="en-GB" sz="2000" dirty="0"/>
          </a:p>
        </p:txBody>
      </p:sp>
      <p:sp>
        <p:nvSpPr>
          <p:cNvPr id="28" name="Rektangulär 11" descr="Accentblock – vänsterjusterad">
            <a:extLst>
              <a:ext uri="{FF2B5EF4-FFF2-40B4-BE49-F238E27FC236}">
                <a16:creationId xmlns:a16="http://schemas.microsoft.com/office/drawing/2014/main" id="{3A0F5F91-F6BB-1EE4-F9A1-40A4C9AF5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6669" y="3642439"/>
            <a:ext cx="2248565" cy="906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endParaRPr lang="sv-SE" dirty="0"/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C3B7D05A-B211-BC39-0F70-1A72409F78C2}"/>
              </a:ext>
            </a:extLst>
          </p:cNvPr>
          <p:cNvSpPr txBox="1">
            <a:spLocks/>
          </p:cNvSpPr>
          <p:nvPr/>
        </p:nvSpPr>
        <p:spPr>
          <a:xfrm>
            <a:off x="1097443" y="3990455"/>
            <a:ext cx="1605677" cy="3120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QC </a:t>
            </a:r>
            <a:r>
              <a:rPr lang="sv-SE" sz="2000" dirty="0" smtClean="0"/>
              <a:t>and </a:t>
            </a:r>
            <a:r>
              <a:rPr lang="sv-SE" sz="2000" dirty="0"/>
              <a:t>QA </a:t>
            </a:r>
          </a:p>
        </p:txBody>
      </p:sp>
      <p:sp>
        <p:nvSpPr>
          <p:cNvPr id="30" name="Platshållare för text 6">
            <a:extLst>
              <a:ext uri="{FF2B5EF4-FFF2-40B4-BE49-F238E27FC236}">
                <a16:creationId xmlns:a16="http://schemas.microsoft.com/office/drawing/2014/main" id="{4A0421FA-249E-2239-C866-929CFCBC3FD1}"/>
              </a:ext>
            </a:extLst>
          </p:cNvPr>
          <p:cNvSpPr txBox="1">
            <a:spLocks/>
          </p:cNvSpPr>
          <p:nvPr/>
        </p:nvSpPr>
        <p:spPr>
          <a:xfrm>
            <a:off x="392351" y="4836984"/>
            <a:ext cx="4440502" cy="1603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Validation/Audit/Assessments 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– Plans – Manuals – Logs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SOPs </a:t>
            </a:r>
          </a:p>
          <a:p>
            <a:pPr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40AAB5-7D86-E4E3-B7DB-7A992D337972}"/>
              </a:ext>
            </a:extLst>
          </p:cNvPr>
          <p:cNvCxnSpPr>
            <a:cxnSpLocks/>
          </p:cNvCxnSpPr>
          <p:nvPr/>
        </p:nvCxnSpPr>
        <p:spPr>
          <a:xfrm>
            <a:off x="5702035" y="4160809"/>
            <a:ext cx="13543" cy="6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B5BC48B-4C3C-CAD3-44D3-1BC3789C0206}"/>
              </a:ext>
            </a:extLst>
          </p:cNvPr>
          <p:cNvSpPr txBox="1">
            <a:spLocks/>
          </p:cNvSpPr>
          <p:nvPr/>
        </p:nvSpPr>
        <p:spPr>
          <a:xfrm>
            <a:off x="3437982" y="5943720"/>
            <a:ext cx="6261051" cy="1119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Regular review and re-assessment of risks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Preventive measures/mitigations – Root Cause – CAPA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D64A1B0D-B1EC-064A-8035-0C8DC0B62419}"/>
              </a:ext>
            </a:extLst>
          </p:cNvPr>
          <p:cNvSpPr txBox="1">
            <a:spLocks/>
          </p:cNvSpPr>
          <p:nvPr/>
        </p:nvSpPr>
        <p:spPr>
          <a:xfrm>
            <a:off x="8075036" y="4555339"/>
            <a:ext cx="4281734" cy="1603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Clear Roles and Responsibilities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– Monitoring – Performance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Co-monitoring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TMF (inspection ready)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93A67A-590B-E29F-7303-B93B566F2589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875234" y="3642439"/>
            <a:ext cx="1443271" cy="45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D3BC0B6-4A27-6955-F45A-BDB8D1BF4514}"/>
              </a:ext>
            </a:extLst>
          </p:cNvPr>
          <p:cNvCxnSpPr>
            <a:cxnSpLocks/>
          </p:cNvCxnSpPr>
          <p:nvPr/>
        </p:nvCxnSpPr>
        <p:spPr>
          <a:xfrm flipH="1">
            <a:off x="6671075" y="1760420"/>
            <a:ext cx="1555680" cy="83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3ECBC9-702B-C3DD-C40F-E722D239E3E7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7221698" y="3359278"/>
            <a:ext cx="1629959" cy="58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40AAB5-7D86-E4E3-B7DB-7A992D337972}"/>
              </a:ext>
            </a:extLst>
          </p:cNvPr>
          <p:cNvCxnSpPr>
            <a:cxnSpLocks/>
          </p:cNvCxnSpPr>
          <p:nvPr/>
        </p:nvCxnSpPr>
        <p:spPr>
          <a:xfrm>
            <a:off x="3476490" y="1858055"/>
            <a:ext cx="1176239" cy="80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/>
      <p:bldP spid="25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423"/>
            <a:ext cx="10515600" cy="1325563"/>
          </a:xfrm>
        </p:spPr>
        <p:txBody>
          <a:bodyPr/>
          <a:lstStyle/>
          <a:p>
            <a:r>
              <a:rPr lang="sv-SE" dirty="0" smtClean="0"/>
              <a:t>Risk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7647" y="1544379"/>
            <a:ext cx="3515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sponsor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conducts their risk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high level from “their“ perspective.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294" y="2965659"/>
            <a:ext cx="8552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perform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risk assessment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operational level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 relatively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detailed risk log), often in discussion with the Sponsor.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an impact on: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level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operational activities based 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Roles&amp;Responsibilities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Monitoring plan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contract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602228"/>
            <a:ext cx="892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better we are at conducting risk assessments and managing those risks,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fewer problems and surprises we will have to deal with in our daily work.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367526"/>
            <a:ext cx="5676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mall_ru_u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ll_ru_u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all_ru_u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all_ru_u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1D78B9AF41C04898DFBB7F2447D230" ma:contentTypeVersion="" ma:contentTypeDescription="Skapa ett nytt dokument." ma:contentTypeScope="" ma:versionID="e51cbaca7fbb7f1ae1d3d194e7c2d5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ad473c504ffd2e3fe7d0041be902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79E9A-B99D-4AE8-8C4E-03F4F12CB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7428A5-75EB-4D27-B5D7-4FCEC6476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2565B-96BC-4636-B962-FFA0A9B2644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8599</TotalTime>
  <Words>2010</Words>
  <Application>Microsoft Office PowerPoint</Application>
  <PresentationFormat>Widescreen</PresentationFormat>
  <Paragraphs>327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Wingdings</vt:lpstr>
      <vt:lpstr>Arial</vt:lpstr>
      <vt:lpstr>mall_ru_uu</vt:lpstr>
      <vt:lpstr>1_mall_ru_uu</vt:lpstr>
      <vt:lpstr>3_mall_ru_uu</vt:lpstr>
      <vt:lpstr>2_mall_ru_uu</vt:lpstr>
      <vt:lpstr>NORM 2024 Sponsor Oversight</vt:lpstr>
      <vt:lpstr>PowerPoint Presentation</vt:lpstr>
      <vt:lpstr>What is Sponsor Oversight?</vt:lpstr>
      <vt:lpstr>Why Sponsor Oversight?</vt:lpstr>
      <vt:lpstr>Regulatory documents that control Sponsor Oversight</vt:lpstr>
      <vt:lpstr>In the long-run, this will lead to…</vt:lpstr>
      <vt:lpstr>Does this concern us?</vt:lpstr>
      <vt:lpstr>Requirements for the Sponsor to meet regulatory demands and avoid critical inspection findings. </vt:lpstr>
      <vt:lpstr>Risk Management</vt:lpstr>
      <vt:lpstr>So, what should the Sponsor do? </vt:lpstr>
      <vt:lpstr>Serious Breach</vt:lpstr>
      <vt:lpstr> Urgent Safety Measures</vt:lpstr>
      <vt:lpstr> Other Important Medical Events</vt:lpstr>
      <vt:lpstr>Adverse events of special interest (AESI) </vt:lpstr>
      <vt:lpstr>Continued… What should Sponsor do? </vt:lpstr>
      <vt:lpstr>Continued… What should Sponsor do? </vt:lpstr>
      <vt:lpstr>Inspection readiness</vt:lpstr>
      <vt:lpstr>Inspection findings – teach us how to interpret the regulations</vt:lpstr>
      <vt:lpstr>Sponsor Oversight – my own observations</vt:lpstr>
      <vt:lpstr>ICH-GCP E6, draft R3 – a glimpse of what is likely to come</vt:lpstr>
      <vt:lpstr>ICH-GCP E6 draft R3, continued. </vt:lpstr>
      <vt:lpstr>PowerPoint Presentation</vt:lpstr>
      <vt:lpstr>Free training videos</vt:lpstr>
      <vt:lpstr>PowerPoint Presentation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ÅR AV EVIDENSBASERAD FÖRBÄTTRING AV HÄLSA</dc:title>
  <dc:creator>Emma Vestman</dc:creator>
  <cp:lastModifiedBy>Carina Alvfors</cp:lastModifiedBy>
  <cp:revision>205</cp:revision>
  <cp:lastPrinted>2024-10-24T16:18:08Z</cp:lastPrinted>
  <dcterms:created xsi:type="dcterms:W3CDTF">2022-06-01T11:53:03Z</dcterms:created>
  <dcterms:modified xsi:type="dcterms:W3CDTF">2024-10-24T16:31:25Z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0x0101005B1D78B9AF41C04898DFBB7F2447D230</vt:lpwstr>
  </property>
</Properties>
</file>