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9" r:id="rId5"/>
    <p:sldId id="260" r:id="rId6"/>
    <p:sldId id="679" r:id="rId7"/>
    <p:sldId id="677" r:id="rId8"/>
    <p:sldId id="257" r:id="rId9"/>
    <p:sldId id="268" r:id="rId10"/>
    <p:sldId id="690" r:id="rId11"/>
    <p:sldId id="691" r:id="rId12"/>
    <p:sldId id="689" r:id="rId13"/>
    <p:sldId id="692" r:id="rId14"/>
    <p:sldId id="26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Dahlstedt" initials="AD" lastIdx="11" clrIdx="0">
    <p:extLst>
      <p:ext uri="{19B8F6BF-5375-455C-9EA6-DF929625EA0E}">
        <p15:presenceInfo xmlns:p15="http://schemas.microsoft.com/office/powerpoint/2012/main" userId="S-1-5-21-1774431583-4023024350-2099909138-113135" providerId="AD"/>
      </p:ext>
    </p:extLst>
  </p:cmAuthor>
  <p:cmAuthor id="2" name="Karin Renlund Grausne" initials="KRG" lastIdx="11" clrIdx="1">
    <p:extLst>
      <p:ext uri="{19B8F6BF-5375-455C-9EA6-DF929625EA0E}">
        <p15:presenceInfo xmlns:p15="http://schemas.microsoft.com/office/powerpoint/2012/main" userId="S-1-5-21-1774431583-4023024350-2099909138-378660" providerId="AD"/>
      </p:ext>
    </p:extLst>
  </p:cmAuthor>
  <p:cmAuthor id="3" name="Claes Held" initials="CH" lastIdx="2" clrIdx="2">
    <p:extLst>
      <p:ext uri="{19B8F6BF-5375-455C-9EA6-DF929625EA0E}">
        <p15:presenceInfo xmlns:p15="http://schemas.microsoft.com/office/powerpoint/2012/main" userId="S-1-5-21-1774431583-4023024350-2099909138-1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584DE-C16C-4BF6-BEB6-9A9AC328EDA0}" type="doc">
      <dgm:prSet loTypeId="urn:microsoft.com/office/officeart/2009/3/layout/SubSte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17EF4D-C440-45BE-8D4B-755001ACF976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/>
            <a:t>Site </a:t>
          </a:r>
          <a:r>
            <a:rPr lang="sv-SE" b="1" dirty="0" err="1"/>
            <a:t>records</a:t>
          </a:r>
          <a:r>
            <a:rPr lang="sv-SE" b="1" dirty="0"/>
            <a:t> new </a:t>
          </a:r>
          <a:r>
            <a:rPr lang="sv-SE" b="1" dirty="0" err="1"/>
            <a:t>clinical</a:t>
          </a:r>
          <a:r>
            <a:rPr lang="sv-SE" b="1" dirty="0"/>
            <a:t> event</a:t>
          </a:r>
          <a:endParaRPr lang="en-US" b="1" dirty="0"/>
        </a:p>
      </dgm:t>
    </dgm:pt>
    <dgm:pt modelId="{EBA33FDC-0F2A-44F5-951A-182869929804}" type="parTrans" cxnId="{5F84E5B0-DE14-49B5-BDC3-75F00621507E}">
      <dgm:prSet/>
      <dgm:spPr/>
      <dgm:t>
        <a:bodyPr/>
        <a:lstStyle/>
        <a:p>
          <a:endParaRPr lang="en-US"/>
        </a:p>
      </dgm:t>
    </dgm:pt>
    <dgm:pt modelId="{122C3ED6-06B9-476F-B949-79250E6B1832}" type="sibTrans" cxnId="{5F84E5B0-DE14-49B5-BDC3-75F00621507E}">
      <dgm:prSet/>
      <dgm:spPr/>
      <dgm:t>
        <a:bodyPr/>
        <a:lstStyle/>
        <a:p>
          <a:endParaRPr lang="en-US"/>
        </a:p>
      </dgm:t>
    </dgm:pt>
    <dgm:pt modelId="{96808EF1-032B-4610-999D-1672B44C00F5}">
      <dgm:prSet phldrT="[Text]"/>
      <dgm:spPr>
        <a:solidFill>
          <a:schemeClr val="accent6"/>
        </a:solidFill>
      </dgm:spPr>
      <dgm:t>
        <a:bodyPr/>
        <a:lstStyle/>
        <a:p>
          <a:r>
            <a:rPr lang="sv-SE" b="1" dirty="0"/>
            <a:t>Collection </a:t>
          </a:r>
          <a:r>
            <a:rPr lang="sv-SE" b="1" dirty="0" err="1"/>
            <a:t>of</a:t>
          </a:r>
          <a:r>
            <a:rPr lang="sv-SE" b="1" dirty="0"/>
            <a:t> source </a:t>
          </a:r>
          <a:r>
            <a:rPr lang="sv-SE" b="1" dirty="0" err="1"/>
            <a:t>documents</a:t>
          </a:r>
          <a:endParaRPr lang="en-US" b="1" dirty="0"/>
        </a:p>
      </dgm:t>
    </dgm:pt>
    <dgm:pt modelId="{92662FCD-EC4F-4712-9577-8A4881E8D75A}" type="parTrans" cxnId="{92375265-393C-48C3-9C14-DC5A9B7DA7CF}">
      <dgm:prSet/>
      <dgm:spPr/>
      <dgm:t>
        <a:bodyPr/>
        <a:lstStyle/>
        <a:p>
          <a:endParaRPr lang="en-US"/>
        </a:p>
      </dgm:t>
    </dgm:pt>
    <dgm:pt modelId="{75915979-5A7D-4581-A974-1818C295F6B7}" type="sibTrans" cxnId="{92375265-393C-48C3-9C14-DC5A9B7DA7CF}">
      <dgm:prSet/>
      <dgm:spPr/>
      <dgm:t>
        <a:bodyPr/>
        <a:lstStyle/>
        <a:p>
          <a:endParaRPr lang="en-US"/>
        </a:p>
      </dgm:t>
    </dgm:pt>
    <dgm:pt modelId="{B0D668AA-FABF-4A78-97AF-7BC18C8B26B4}">
      <dgm:prSet phldrT="[Text]"/>
      <dgm:spPr>
        <a:solidFill>
          <a:schemeClr val="accent5"/>
        </a:solidFill>
      </dgm:spPr>
      <dgm:t>
        <a:bodyPr/>
        <a:lstStyle/>
        <a:p>
          <a:r>
            <a:rPr lang="sv-SE" b="1" dirty="0"/>
            <a:t>CEA </a:t>
          </a:r>
          <a:r>
            <a:rPr lang="sv-SE" b="1" dirty="0" err="1"/>
            <a:t>office</a:t>
          </a:r>
          <a:endParaRPr lang="sv-SE" b="1" dirty="0"/>
        </a:p>
        <a:p>
          <a:r>
            <a:rPr lang="sv-SE" b="1" dirty="0"/>
            <a:t>data check</a:t>
          </a:r>
          <a:endParaRPr lang="en-US" b="1" dirty="0"/>
        </a:p>
      </dgm:t>
    </dgm:pt>
    <dgm:pt modelId="{F48A6806-0E50-4739-9FC0-5C8925413E58}" type="parTrans" cxnId="{7189A51A-F35E-4E29-B287-B2A43CAFA1D4}">
      <dgm:prSet/>
      <dgm:spPr/>
      <dgm:t>
        <a:bodyPr/>
        <a:lstStyle/>
        <a:p>
          <a:endParaRPr lang="en-US"/>
        </a:p>
      </dgm:t>
    </dgm:pt>
    <dgm:pt modelId="{B00EB556-1BD9-4E60-A3C9-9059213DF0F6}" type="sibTrans" cxnId="{7189A51A-F35E-4E29-B287-B2A43CAFA1D4}">
      <dgm:prSet/>
      <dgm:spPr/>
      <dgm:t>
        <a:bodyPr/>
        <a:lstStyle/>
        <a:p>
          <a:endParaRPr lang="en-US"/>
        </a:p>
      </dgm:t>
    </dgm:pt>
    <dgm:pt modelId="{A4A45A43-1C3D-4081-809D-F1B0C3BF5ABA}">
      <dgm:prSet/>
      <dgm:spPr>
        <a:solidFill>
          <a:schemeClr val="accent6"/>
        </a:solidFill>
      </dgm:spPr>
      <dgm:t>
        <a:bodyPr/>
        <a:lstStyle/>
        <a:p>
          <a:r>
            <a:rPr lang="sv-SE" b="1" dirty="0"/>
            <a:t>Event </a:t>
          </a:r>
          <a:r>
            <a:rPr lang="sv-SE" b="1" dirty="0" err="1"/>
            <a:t>package</a:t>
          </a:r>
          <a:r>
            <a:rPr lang="sv-SE" b="1" dirty="0"/>
            <a:t> - final </a:t>
          </a:r>
          <a:r>
            <a:rPr lang="sv-SE" b="1" dirty="0" err="1"/>
            <a:t>review</a:t>
          </a:r>
          <a:r>
            <a:rPr lang="sv-SE" b="1" dirty="0"/>
            <a:t> by CEA </a:t>
          </a:r>
          <a:r>
            <a:rPr lang="sv-SE" b="1" dirty="0" err="1"/>
            <a:t>coordinator</a:t>
          </a:r>
          <a:endParaRPr lang="en-US" b="1" dirty="0"/>
        </a:p>
      </dgm:t>
    </dgm:pt>
    <dgm:pt modelId="{1562ECF3-2E96-42DC-BE67-924C4E9DD523}" type="parTrans" cxnId="{0EF904DC-1ADF-4F5C-9C3E-B356A2EEB589}">
      <dgm:prSet/>
      <dgm:spPr/>
      <dgm:t>
        <a:bodyPr/>
        <a:lstStyle/>
        <a:p>
          <a:endParaRPr lang="en-US"/>
        </a:p>
      </dgm:t>
    </dgm:pt>
    <dgm:pt modelId="{9B4B487D-F397-428C-AE35-C4B7BA1EB4B2}" type="sibTrans" cxnId="{0EF904DC-1ADF-4F5C-9C3E-B356A2EEB589}">
      <dgm:prSet/>
      <dgm:spPr/>
      <dgm:t>
        <a:bodyPr/>
        <a:lstStyle/>
        <a:p>
          <a:endParaRPr lang="en-US"/>
        </a:p>
      </dgm:t>
    </dgm:pt>
    <dgm:pt modelId="{01F45377-338E-477D-A23D-A270657448F4}">
      <dgm:prSet/>
      <dgm:spPr>
        <a:solidFill>
          <a:schemeClr val="accent5"/>
        </a:solidFill>
      </dgm:spPr>
      <dgm:t>
        <a:bodyPr/>
        <a:lstStyle/>
        <a:p>
          <a:r>
            <a:rPr lang="sv-SE" b="1" dirty="0"/>
            <a:t>Event </a:t>
          </a:r>
          <a:r>
            <a:rPr lang="sv-SE" b="1" dirty="0" err="1"/>
            <a:t>package</a:t>
          </a:r>
          <a:r>
            <a:rPr lang="sv-SE" b="1" dirty="0"/>
            <a:t> </a:t>
          </a:r>
          <a:r>
            <a:rPr lang="sv-SE" b="1" dirty="0" err="1"/>
            <a:t>submitted</a:t>
          </a:r>
          <a:r>
            <a:rPr lang="sv-SE" b="1" dirty="0"/>
            <a:t> to  </a:t>
          </a:r>
          <a:r>
            <a:rPr lang="sv-SE" b="1" dirty="0" err="1"/>
            <a:t>two</a:t>
          </a:r>
          <a:r>
            <a:rPr lang="sv-SE" b="1" dirty="0"/>
            <a:t> </a:t>
          </a:r>
          <a:r>
            <a:rPr lang="sv-SE" b="1" dirty="0" err="1"/>
            <a:t>physicans</a:t>
          </a:r>
          <a:r>
            <a:rPr lang="sv-SE" b="1" dirty="0"/>
            <a:t> for </a:t>
          </a:r>
          <a:r>
            <a:rPr lang="sv-SE" b="1" dirty="0" err="1"/>
            <a:t>review</a:t>
          </a:r>
          <a:endParaRPr lang="en-US" b="1" dirty="0"/>
        </a:p>
      </dgm:t>
    </dgm:pt>
    <dgm:pt modelId="{C8F8D8FC-27E6-47A1-9699-E2F4195A790F}" type="parTrans" cxnId="{9F9EEF36-DFBC-4D15-9AC5-C36E4131BE22}">
      <dgm:prSet/>
      <dgm:spPr/>
      <dgm:t>
        <a:bodyPr/>
        <a:lstStyle/>
        <a:p>
          <a:endParaRPr lang="en-US"/>
        </a:p>
      </dgm:t>
    </dgm:pt>
    <dgm:pt modelId="{2B2BBEA6-55A1-405D-96C1-C541B1342927}" type="sibTrans" cxnId="{9F9EEF36-DFBC-4D15-9AC5-C36E4131BE22}">
      <dgm:prSet/>
      <dgm:spPr/>
      <dgm:t>
        <a:bodyPr/>
        <a:lstStyle/>
        <a:p>
          <a:endParaRPr lang="en-US"/>
        </a:p>
      </dgm:t>
    </dgm:pt>
    <dgm:pt modelId="{7CD699DA-B321-428D-9616-5F3BDB441EEB}" type="pres">
      <dgm:prSet presAssocID="{143584DE-C16C-4BF6-BEB6-9A9AC328EDA0}" presName="Name0" presStyleCnt="0">
        <dgm:presLayoutVars>
          <dgm:chMax val="7"/>
          <dgm:dir/>
          <dgm:animOne val="branch"/>
        </dgm:presLayoutVars>
      </dgm:prSet>
      <dgm:spPr/>
    </dgm:pt>
    <dgm:pt modelId="{71D70254-07F0-4534-9354-B96B77981B2C}" type="pres">
      <dgm:prSet presAssocID="{F417EF4D-C440-45BE-8D4B-755001ACF976}" presName="parTx1" presStyleLbl="node1" presStyleIdx="0" presStyleCnt="5" custLinFactNeighborX="5903" custLinFactNeighborY="51070"/>
      <dgm:spPr/>
    </dgm:pt>
    <dgm:pt modelId="{1B20B536-1AE0-4244-9491-1919B764364E}" type="pres">
      <dgm:prSet presAssocID="{96808EF1-032B-4610-999D-1672B44C00F5}" presName="parTx2" presStyleLbl="node1" presStyleIdx="1" presStyleCnt="5"/>
      <dgm:spPr/>
    </dgm:pt>
    <dgm:pt modelId="{62083A87-F406-47F4-A682-23039892EA40}" type="pres">
      <dgm:prSet presAssocID="{B0D668AA-FABF-4A78-97AF-7BC18C8B26B4}" presName="parTx3" presStyleLbl="node1" presStyleIdx="2" presStyleCnt="5"/>
      <dgm:spPr/>
    </dgm:pt>
    <dgm:pt modelId="{2728293D-D8C6-4112-B482-5617D91886F1}" type="pres">
      <dgm:prSet presAssocID="{A4A45A43-1C3D-4081-809D-F1B0C3BF5ABA}" presName="parTx4" presStyleLbl="node1" presStyleIdx="3" presStyleCnt="5"/>
      <dgm:spPr/>
    </dgm:pt>
    <dgm:pt modelId="{F79BBFED-8895-4381-B5D9-276C196FFBC4}" type="pres">
      <dgm:prSet presAssocID="{01F45377-338E-477D-A23D-A270657448F4}" presName="parTx5" presStyleLbl="node1" presStyleIdx="4" presStyleCnt="5"/>
      <dgm:spPr/>
    </dgm:pt>
  </dgm:ptLst>
  <dgm:cxnLst>
    <dgm:cxn modelId="{7A78BB16-3D40-4189-AE7C-D25586A4682B}" type="presOf" srcId="{143584DE-C16C-4BF6-BEB6-9A9AC328EDA0}" destId="{7CD699DA-B321-428D-9616-5F3BDB441EEB}" srcOrd="0" destOrd="0" presId="urn:microsoft.com/office/officeart/2009/3/layout/SubStepProcess"/>
    <dgm:cxn modelId="{15E4EC19-9A0F-471B-A8E0-F8400789EEF5}" type="presOf" srcId="{01F45377-338E-477D-A23D-A270657448F4}" destId="{F79BBFED-8895-4381-B5D9-276C196FFBC4}" srcOrd="0" destOrd="0" presId="urn:microsoft.com/office/officeart/2009/3/layout/SubStepProcess"/>
    <dgm:cxn modelId="{7189A51A-F35E-4E29-B287-B2A43CAFA1D4}" srcId="{143584DE-C16C-4BF6-BEB6-9A9AC328EDA0}" destId="{B0D668AA-FABF-4A78-97AF-7BC18C8B26B4}" srcOrd="2" destOrd="0" parTransId="{F48A6806-0E50-4739-9FC0-5C8925413E58}" sibTransId="{B00EB556-1BD9-4E60-A3C9-9059213DF0F6}"/>
    <dgm:cxn modelId="{0411D336-FE70-43E5-BB6E-CB29A7E5307F}" type="presOf" srcId="{A4A45A43-1C3D-4081-809D-F1B0C3BF5ABA}" destId="{2728293D-D8C6-4112-B482-5617D91886F1}" srcOrd="0" destOrd="0" presId="urn:microsoft.com/office/officeart/2009/3/layout/SubStepProcess"/>
    <dgm:cxn modelId="{9F9EEF36-DFBC-4D15-9AC5-C36E4131BE22}" srcId="{143584DE-C16C-4BF6-BEB6-9A9AC328EDA0}" destId="{01F45377-338E-477D-A23D-A270657448F4}" srcOrd="4" destOrd="0" parTransId="{C8F8D8FC-27E6-47A1-9699-E2F4195A790F}" sibTransId="{2B2BBEA6-55A1-405D-96C1-C541B1342927}"/>
    <dgm:cxn modelId="{8B184145-0E9C-43D3-AA91-C7A407A8AC94}" type="presOf" srcId="{B0D668AA-FABF-4A78-97AF-7BC18C8B26B4}" destId="{62083A87-F406-47F4-A682-23039892EA40}" srcOrd="0" destOrd="0" presId="urn:microsoft.com/office/officeart/2009/3/layout/SubStepProcess"/>
    <dgm:cxn modelId="{92375265-393C-48C3-9C14-DC5A9B7DA7CF}" srcId="{143584DE-C16C-4BF6-BEB6-9A9AC328EDA0}" destId="{96808EF1-032B-4610-999D-1672B44C00F5}" srcOrd="1" destOrd="0" parTransId="{92662FCD-EC4F-4712-9577-8A4881E8D75A}" sibTransId="{75915979-5A7D-4581-A974-1818C295F6B7}"/>
    <dgm:cxn modelId="{C78867AC-5492-41C8-9345-D3C034594C0E}" type="presOf" srcId="{96808EF1-032B-4610-999D-1672B44C00F5}" destId="{1B20B536-1AE0-4244-9491-1919B764364E}" srcOrd="0" destOrd="0" presId="urn:microsoft.com/office/officeart/2009/3/layout/SubStepProcess"/>
    <dgm:cxn modelId="{5F84E5B0-DE14-49B5-BDC3-75F00621507E}" srcId="{143584DE-C16C-4BF6-BEB6-9A9AC328EDA0}" destId="{F417EF4D-C440-45BE-8D4B-755001ACF976}" srcOrd="0" destOrd="0" parTransId="{EBA33FDC-0F2A-44F5-951A-182869929804}" sibTransId="{122C3ED6-06B9-476F-B949-79250E6B1832}"/>
    <dgm:cxn modelId="{0EF904DC-1ADF-4F5C-9C3E-B356A2EEB589}" srcId="{143584DE-C16C-4BF6-BEB6-9A9AC328EDA0}" destId="{A4A45A43-1C3D-4081-809D-F1B0C3BF5ABA}" srcOrd="3" destOrd="0" parTransId="{1562ECF3-2E96-42DC-BE67-924C4E9DD523}" sibTransId="{9B4B487D-F397-428C-AE35-C4B7BA1EB4B2}"/>
    <dgm:cxn modelId="{0587B0FA-2427-450A-8823-A116FA7A11BB}" type="presOf" srcId="{F417EF4D-C440-45BE-8D4B-755001ACF976}" destId="{71D70254-07F0-4534-9354-B96B77981B2C}" srcOrd="0" destOrd="0" presId="urn:microsoft.com/office/officeart/2009/3/layout/SubStepProcess"/>
    <dgm:cxn modelId="{F8DB3B38-A76E-40E0-9656-69B0E2CC63A0}" type="presParOf" srcId="{7CD699DA-B321-428D-9616-5F3BDB441EEB}" destId="{71D70254-07F0-4534-9354-B96B77981B2C}" srcOrd="0" destOrd="0" presId="urn:microsoft.com/office/officeart/2009/3/layout/SubStepProcess"/>
    <dgm:cxn modelId="{388D3D86-682C-42D6-ACC8-BB30C981727E}" type="presParOf" srcId="{7CD699DA-B321-428D-9616-5F3BDB441EEB}" destId="{1B20B536-1AE0-4244-9491-1919B764364E}" srcOrd="1" destOrd="0" presId="urn:microsoft.com/office/officeart/2009/3/layout/SubStepProcess"/>
    <dgm:cxn modelId="{4EA3632C-CDA5-4A8F-94A2-003A3688AD5D}" type="presParOf" srcId="{7CD699DA-B321-428D-9616-5F3BDB441EEB}" destId="{62083A87-F406-47F4-A682-23039892EA40}" srcOrd="2" destOrd="0" presId="urn:microsoft.com/office/officeart/2009/3/layout/SubStepProcess"/>
    <dgm:cxn modelId="{9F57EBDE-F217-4BD8-8F6D-F6D11F30CED6}" type="presParOf" srcId="{7CD699DA-B321-428D-9616-5F3BDB441EEB}" destId="{2728293D-D8C6-4112-B482-5617D91886F1}" srcOrd="3" destOrd="0" presId="urn:microsoft.com/office/officeart/2009/3/layout/SubStepProcess"/>
    <dgm:cxn modelId="{363609CF-7FA4-4CC5-AD0B-44AB2C584761}" type="presParOf" srcId="{7CD699DA-B321-428D-9616-5F3BDB441EEB}" destId="{F79BBFED-8895-4381-B5D9-276C196FFBC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70254-07F0-4534-9354-B96B77981B2C}">
      <dsp:nvSpPr>
        <dsp:cNvPr id="0" name=""/>
        <dsp:cNvSpPr/>
      </dsp:nvSpPr>
      <dsp:spPr>
        <a:xfrm>
          <a:off x="83117" y="1717659"/>
          <a:ext cx="1393634" cy="1393634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Site </a:t>
          </a:r>
          <a:r>
            <a:rPr lang="sv-SE" sz="1300" b="1" kern="1200" dirty="0" err="1"/>
            <a:t>records</a:t>
          </a:r>
          <a:r>
            <a:rPr lang="sv-SE" sz="1300" b="1" kern="1200" dirty="0"/>
            <a:t> new </a:t>
          </a:r>
          <a:r>
            <a:rPr lang="sv-SE" sz="1300" b="1" kern="1200" dirty="0" err="1"/>
            <a:t>clinical</a:t>
          </a:r>
          <a:r>
            <a:rPr lang="sv-SE" sz="1300" b="1" kern="1200" dirty="0"/>
            <a:t> event</a:t>
          </a:r>
          <a:endParaRPr lang="en-US" sz="1300" b="1" kern="1200" dirty="0"/>
        </a:p>
      </dsp:txBody>
      <dsp:txXfrm>
        <a:off x="287210" y="1921752"/>
        <a:ext cx="985448" cy="985448"/>
      </dsp:txXfrm>
    </dsp:sp>
    <dsp:sp modelId="{1B20B536-1AE0-4244-9491-1919B764364E}">
      <dsp:nvSpPr>
        <dsp:cNvPr id="0" name=""/>
        <dsp:cNvSpPr/>
      </dsp:nvSpPr>
      <dsp:spPr>
        <a:xfrm>
          <a:off x="1394485" y="1005930"/>
          <a:ext cx="1393634" cy="139363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Collection </a:t>
          </a:r>
          <a:r>
            <a:rPr lang="sv-SE" sz="1300" b="1" kern="1200" dirty="0" err="1"/>
            <a:t>of</a:t>
          </a:r>
          <a:r>
            <a:rPr lang="sv-SE" sz="1300" b="1" kern="1200" dirty="0"/>
            <a:t> source </a:t>
          </a:r>
          <a:r>
            <a:rPr lang="sv-SE" sz="1300" b="1" kern="1200" dirty="0" err="1"/>
            <a:t>documents</a:t>
          </a:r>
          <a:endParaRPr lang="en-US" sz="1300" b="1" kern="1200" dirty="0"/>
        </a:p>
      </dsp:txBody>
      <dsp:txXfrm>
        <a:off x="1598578" y="1210023"/>
        <a:ext cx="985448" cy="985448"/>
      </dsp:txXfrm>
    </dsp:sp>
    <dsp:sp modelId="{62083A87-F406-47F4-A682-23039892EA40}">
      <dsp:nvSpPr>
        <dsp:cNvPr id="0" name=""/>
        <dsp:cNvSpPr/>
      </dsp:nvSpPr>
      <dsp:spPr>
        <a:xfrm>
          <a:off x="2788120" y="1005930"/>
          <a:ext cx="1393634" cy="1393634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CEA </a:t>
          </a:r>
          <a:r>
            <a:rPr lang="sv-SE" sz="1300" b="1" kern="1200" dirty="0" err="1"/>
            <a:t>office</a:t>
          </a:r>
          <a:endParaRPr lang="sv-SE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data check</a:t>
          </a:r>
          <a:endParaRPr lang="en-US" sz="1300" b="1" kern="1200" dirty="0"/>
        </a:p>
      </dsp:txBody>
      <dsp:txXfrm>
        <a:off x="2992213" y="1210023"/>
        <a:ext cx="985448" cy="985448"/>
      </dsp:txXfrm>
    </dsp:sp>
    <dsp:sp modelId="{2728293D-D8C6-4112-B482-5617D91886F1}">
      <dsp:nvSpPr>
        <dsp:cNvPr id="0" name=""/>
        <dsp:cNvSpPr/>
      </dsp:nvSpPr>
      <dsp:spPr>
        <a:xfrm>
          <a:off x="4181754" y="1005930"/>
          <a:ext cx="1393634" cy="139363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Event </a:t>
          </a:r>
          <a:r>
            <a:rPr lang="sv-SE" sz="1300" b="1" kern="1200" dirty="0" err="1"/>
            <a:t>package</a:t>
          </a:r>
          <a:r>
            <a:rPr lang="sv-SE" sz="1300" b="1" kern="1200" dirty="0"/>
            <a:t> - final </a:t>
          </a:r>
          <a:r>
            <a:rPr lang="sv-SE" sz="1300" b="1" kern="1200" dirty="0" err="1"/>
            <a:t>review</a:t>
          </a:r>
          <a:r>
            <a:rPr lang="sv-SE" sz="1300" b="1" kern="1200" dirty="0"/>
            <a:t> by CEA </a:t>
          </a:r>
          <a:r>
            <a:rPr lang="sv-SE" sz="1300" b="1" kern="1200" dirty="0" err="1"/>
            <a:t>coordinator</a:t>
          </a:r>
          <a:endParaRPr lang="en-US" sz="1300" b="1" kern="1200" dirty="0"/>
        </a:p>
      </dsp:txBody>
      <dsp:txXfrm>
        <a:off x="4385847" y="1210023"/>
        <a:ext cx="985448" cy="985448"/>
      </dsp:txXfrm>
    </dsp:sp>
    <dsp:sp modelId="{F79BBFED-8895-4381-B5D9-276C196FFBC4}">
      <dsp:nvSpPr>
        <dsp:cNvPr id="0" name=""/>
        <dsp:cNvSpPr/>
      </dsp:nvSpPr>
      <dsp:spPr>
        <a:xfrm>
          <a:off x="5575389" y="1005930"/>
          <a:ext cx="1393634" cy="1393634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/>
            <a:t>Event </a:t>
          </a:r>
          <a:r>
            <a:rPr lang="sv-SE" sz="1300" b="1" kern="1200" dirty="0" err="1"/>
            <a:t>package</a:t>
          </a:r>
          <a:r>
            <a:rPr lang="sv-SE" sz="1300" b="1" kern="1200" dirty="0"/>
            <a:t> </a:t>
          </a:r>
          <a:r>
            <a:rPr lang="sv-SE" sz="1300" b="1" kern="1200" dirty="0" err="1"/>
            <a:t>submitted</a:t>
          </a:r>
          <a:r>
            <a:rPr lang="sv-SE" sz="1300" b="1" kern="1200" dirty="0"/>
            <a:t> to  </a:t>
          </a:r>
          <a:r>
            <a:rPr lang="sv-SE" sz="1300" b="1" kern="1200" dirty="0" err="1"/>
            <a:t>two</a:t>
          </a:r>
          <a:r>
            <a:rPr lang="sv-SE" sz="1300" b="1" kern="1200" dirty="0"/>
            <a:t> </a:t>
          </a:r>
          <a:r>
            <a:rPr lang="sv-SE" sz="1300" b="1" kern="1200" dirty="0" err="1"/>
            <a:t>physicans</a:t>
          </a:r>
          <a:r>
            <a:rPr lang="sv-SE" sz="1300" b="1" kern="1200" dirty="0"/>
            <a:t> for </a:t>
          </a:r>
          <a:r>
            <a:rPr lang="sv-SE" sz="1300" b="1" kern="1200" dirty="0" err="1"/>
            <a:t>review</a:t>
          </a:r>
          <a:endParaRPr lang="en-US" sz="1300" b="1" kern="1200" dirty="0"/>
        </a:p>
      </dsp:txBody>
      <dsp:txXfrm>
        <a:off x="5779482" y="1210023"/>
        <a:ext cx="985448" cy="98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D6E7F-85EA-4A26-8E4B-6ECCA8916C92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6CF9-C89C-4B24-8C66-4727095D7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09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6CF9-C89C-4B24-8C66-4727095D7F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43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6CF9-C89C-4B24-8C66-4727095D7F2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1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4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6CF9-C89C-4B24-8C66-4727095D7F2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50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38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3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93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01750" y="3454401"/>
            <a:ext cx="6431407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327" y="2976750"/>
            <a:ext cx="6431885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Mellansektion</a:t>
            </a:r>
            <a:r>
              <a:rPr lang="en-US" dirty="0"/>
              <a:t>, </a:t>
            </a:r>
            <a:r>
              <a:rPr lang="en-US" dirty="0" err="1"/>
              <a:t>rubrik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6446026" y="0"/>
            <a:ext cx="5745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92352" y="1499616"/>
            <a:ext cx="9619488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H2 </a:t>
            </a:r>
            <a:r>
              <a:rPr lang="en-US" dirty="0" err="1"/>
              <a:t>Rubrik</a:t>
            </a:r>
            <a:r>
              <a:rPr lang="en-US" dirty="0"/>
              <a:t> med </a:t>
            </a:r>
            <a:r>
              <a:rPr lang="en-US" dirty="0" err="1"/>
              <a:t>exempeltext</a:t>
            </a:r>
            <a:endParaRPr lang="en-US" dirty="0"/>
          </a:p>
          <a:p>
            <a:pPr lvl="1"/>
            <a:r>
              <a:rPr lang="en-US" dirty="0"/>
              <a:t>H3 Rubrik med exempeltext</a:t>
            </a:r>
          </a:p>
          <a:p>
            <a:pPr lvl="2"/>
            <a:r>
              <a:rPr lang="en-US" dirty="0" err="1"/>
              <a:t>Punktlista</a:t>
            </a:r>
            <a:r>
              <a:rPr lang="en-US" dirty="0"/>
              <a:t> med </a:t>
            </a:r>
            <a:r>
              <a:rPr lang="en-US" dirty="0" err="1"/>
              <a:t>exempeltext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ligger under en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flera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en-US" dirty="0"/>
          </a:p>
          <a:p>
            <a:pPr lvl="3"/>
            <a:r>
              <a:rPr lang="en-US" dirty="0" err="1"/>
              <a:t>Punktlista</a:t>
            </a:r>
            <a:r>
              <a:rPr lang="en-US" dirty="0"/>
              <a:t> nivå </a:t>
            </a:r>
            <a:r>
              <a:rPr lang="en-US" dirty="0" err="1"/>
              <a:t>två</a:t>
            </a:r>
            <a:endParaRPr lang="en-US" dirty="0"/>
          </a:p>
          <a:p>
            <a:pPr lvl="4"/>
            <a:r>
              <a:rPr lang="en-US" dirty="0"/>
              <a:t>Punktlista nivå </a:t>
            </a:r>
            <a:r>
              <a:rPr lang="en-US" dirty="0" err="1"/>
              <a:t>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800">
          <p15:clr>
            <a:srgbClr val="FBAE40"/>
          </p15:clr>
        </p15:guide>
        <p15:guide id="3" pos="688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 with bulletpoints – H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27"/>
            <a:ext cx="9623749" cy="8556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Rubrik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1495424"/>
            <a:ext cx="9619488" cy="39502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400"/>
              </a:spcBef>
              <a:spcAft>
                <a:spcPts val="4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400"/>
              </a:spcBef>
              <a:spcAft>
                <a:spcPts val="3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26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06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9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4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7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876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5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4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98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59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A709-553E-4861-8186-717740599914}" type="datetimeFigureOut">
              <a:rPr lang="sv-SE" smtClean="0"/>
              <a:t>2024-10-25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D6C5-B5BA-438A-912D-015C4F225D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7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1750" y="3454401"/>
            <a:ext cx="6431407" cy="788826"/>
          </a:xfrm>
        </p:spPr>
        <p:txBody>
          <a:bodyPr>
            <a:noAutofit/>
          </a:bodyPr>
          <a:lstStyle/>
          <a:p>
            <a:r>
              <a:rPr lang="sv-SE" sz="1600" dirty="0"/>
              <a:t>UCR</a:t>
            </a:r>
          </a:p>
          <a:p>
            <a:endParaRPr lang="sv-SE" sz="1600"/>
          </a:p>
          <a:p>
            <a:r>
              <a:rPr lang="sv-SE" sz="1600"/>
              <a:t>Anna </a:t>
            </a:r>
            <a:r>
              <a:rPr lang="sv-SE" sz="1600" dirty="0"/>
              <a:t>Dahlstedt CEA PM/</a:t>
            </a:r>
            <a:r>
              <a:rPr lang="sv-SE" sz="1600" dirty="0" err="1"/>
              <a:t>Coordinator</a:t>
            </a:r>
            <a:endParaRPr lang="sv-S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Event Adjudication (CEA)</a:t>
            </a:r>
          </a:p>
        </p:txBody>
      </p:sp>
    </p:spTree>
    <p:extLst>
      <p:ext uri="{BB962C8B-B14F-4D97-AF65-F5344CB8AC3E}">
        <p14:creationId xmlns:p14="http://schemas.microsoft.com/office/powerpoint/2010/main" val="290857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5AF5-6601-4BAF-B478-B19218CAF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sz="48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sv-SE" sz="48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896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1543" y="1600650"/>
            <a:ext cx="10143259" cy="4838006"/>
          </a:xfrm>
        </p:spPr>
        <p:txBody>
          <a:bodyPr>
            <a:normAutofit/>
          </a:bodyPr>
          <a:lstStyle/>
          <a:p>
            <a:endParaRPr lang="sv-SE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b="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b="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4567" y="118338"/>
            <a:ext cx="11870575" cy="6624000"/>
          </a:xfrm>
          <a:prstGeom prst="rect">
            <a:avLst/>
          </a:prstGeom>
          <a:noFill/>
          <a:ln w="28575"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1" y="-38606"/>
            <a:ext cx="12443184" cy="68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405" y="744988"/>
            <a:ext cx="7373553" cy="855662"/>
          </a:xfrm>
        </p:spPr>
        <p:txBody>
          <a:bodyPr>
            <a:normAutofit fontScale="90000"/>
          </a:bodyPr>
          <a:lstStyle/>
          <a:p>
            <a:r>
              <a:rPr lang="sv-SE" sz="3000" dirty="0">
                <a:solidFill>
                  <a:srgbClr val="63A70A"/>
                </a:solidFill>
              </a:rPr>
              <a:t>CLINICAL EVENT ADJUDICATION (CEA)</a:t>
            </a:r>
            <a:br>
              <a:rPr lang="sv-SE" sz="3000" dirty="0">
                <a:solidFill>
                  <a:srgbClr val="63A70A"/>
                </a:solidFill>
              </a:rPr>
            </a:br>
            <a:endParaRPr lang="en-GB" sz="3000" dirty="0">
              <a:solidFill>
                <a:srgbClr val="63A70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8350" y="1304818"/>
            <a:ext cx="10143259" cy="5285679"/>
          </a:xfrm>
        </p:spPr>
        <p:txBody>
          <a:bodyPr>
            <a:normAutofit fontScale="55000" lnSpcReduction="20000"/>
          </a:bodyPr>
          <a:lstStyle/>
          <a:p>
            <a:endParaRPr lang="sv-SE" sz="1600" dirty="0"/>
          </a:p>
          <a:p>
            <a:r>
              <a:rPr lang="sv-SE" altLang="sv-SE" sz="3900" dirty="0" err="1">
                <a:solidFill>
                  <a:srgbClr val="63A70A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sv-SE" altLang="sv-SE" sz="3900" dirty="0">
                <a:solidFill>
                  <a:srgbClr val="63A70A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sv-SE" altLang="sv-SE" sz="3900" dirty="0" err="1">
                <a:solidFill>
                  <a:srgbClr val="63A70A"/>
                </a:solidFill>
                <a:latin typeface="+mj-lt"/>
                <a:ea typeface="+mj-ea"/>
                <a:cs typeface="+mj-cs"/>
              </a:rPr>
              <a:t>Adjudication</a:t>
            </a:r>
            <a:r>
              <a:rPr lang="sv-SE" altLang="sv-SE" sz="3900" dirty="0">
                <a:solidFill>
                  <a:srgbClr val="63A70A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sv-SE" altLang="sv-SE" sz="3900" dirty="0" err="1">
                <a:solidFill>
                  <a:srgbClr val="63A70A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sv-SE" altLang="sv-SE" sz="3900" dirty="0">
                <a:solidFill>
                  <a:srgbClr val="63A70A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sv-SE" altLang="sv-SE" sz="3900" dirty="0" err="1">
                <a:solidFill>
                  <a:srgbClr val="63A70A"/>
                </a:solidFill>
                <a:latin typeface="+mj-lt"/>
                <a:ea typeface="+mj-ea"/>
                <a:cs typeface="+mj-cs"/>
              </a:rPr>
              <a:t>we</a:t>
            </a:r>
            <a:r>
              <a:rPr lang="sv-SE" altLang="sv-SE" sz="3900" dirty="0">
                <a:solidFill>
                  <a:srgbClr val="63A70A"/>
                </a:solidFill>
                <a:latin typeface="+mj-lt"/>
                <a:ea typeface="+mj-ea"/>
                <a:cs typeface="+mj-cs"/>
              </a:rPr>
              <a:t> do it?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800" b="0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dirty="0">
                <a:latin typeface="+mj-lt"/>
              </a:rPr>
              <a:t>It is an Independent, systematic and if possible blinded process to evaluate suspected endpoints </a:t>
            </a:r>
            <a:r>
              <a:rPr lang="en-GB" sz="3300" b="0" dirty="0">
                <a:latin typeface="+mj-lt"/>
              </a:rPr>
              <a:t>according to the appropriate endpoint definitions in clinical studies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dirty="0">
                <a:latin typeface="+mj-lt"/>
              </a:rPr>
              <a:t>To ensure quality, reduce variability and achieve greater consistency of results within the country, between countries and for the study as a whole</a:t>
            </a:r>
            <a:endParaRPr lang="sv-SE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dirty="0">
                <a:latin typeface="+mj-lt"/>
              </a:rPr>
              <a:t>For each suspected endpoint, relevant source documents are collected from sites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300" b="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altLang="sv-SE" sz="3300" b="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3300" b="0" dirty="0">
                <a:latin typeface="+mj-lt"/>
              </a:rPr>
              <a:t>Independent </a:t>
            </a:r>
            <a:r>
              <a:rPr lang="sv-SE" altLang="sv-SE" sz="3300" b="0" dirty="0" err="1">
                <a:latin typeface="+mj-lt"/>
              </a:rPr>
              <a:t>physicians</a:t>
            </a:r>
            <a:r>
              <a:rPr lang="sv-SE" altLang="sv-SE" sz="3300" b="0" dirty="0">
                <a:latin typeface="+mj-lt"/>
              </a:rPr>
              <a:t> (</a:t>
            </a:r>
            <a:r>
              <a:rPr lang="sv-SE" altLang="sv-SE" sz="3300" b="0" dirty="0" err="1">
                <a:latin typeface="+mj-lt"/>
              </a:rPr>
              <a:t>reviewers</a:t>
            </a:r>
            <a:r>
              <a:rPr lang="sv-SE" altLang="sv-SE" sz="3300" b="0" dirty="0">
                <a:latin typeface="+mj-lt"/>
              </a:rPr>
              <a:t>) </a:t>
            </a:r>
            <a:r>
              <a:rPr lang="sv-SE" altLang="sv-SE" sz="3300" b="0" dirty="0" err="1">
                <a:latin typeface="+mj-lt"/>
              </a:rPr>
              <a:t>with</a:t>
            </a:r>
            <a:r>
              <a:rPr lang="sv-SE" altLang="sv-SE" sz="3300" b="0" dirty="0">
                <a:latin typeface="+mj-lt"/>
              </a:rPr>
              <a:t> </a:t>
            </a:r>
            <a:r>
              <a:rPr lang="en-GB" altLang="sv-SE" sz="3300" b="0" dirty="0">
                <a:latin typeface="+mj-lt"/>
              </a:rPr>
              <a:t>c</a:t>
            </a:r>
            <a:r>
              <a:rPr lang="en-GB" sz="3300" b="0" dirty="0">
                <a:latin typeface="+mj-lt"/>
              </a:rPr>
              <a:t>linical expertise in relevant therapeutic area review source data </a:t>
            </a:r>
            <a:r>
              <a:rPr lang="en-US" sz="3300" b="0" dirty="0">
                <a:latin typeface="+mj-lt"/>
              </a:rPr>
              <a:t>and make assessments based on standardized definitions (specified in the CEA Charter)</a:t>
            </a:r>
            <a:endParaRPr lang="en-US" sz="3300" b="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3300" b="0" dirty="0"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b="0" dirty="0">
                <a:latin typeface="+mj-lt"/>
              </a:rPr>
              <a:t>Adjudication should be seen as a quality label for the study</a:t>
            </a:r>
            <a:endParaRPr lang="en-GB" sz="3300" b="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sz="2400" b="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b="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>
              <a:solidFill>
                <a:srgbClr val="002060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b="0" dirty="0">
              <a:solidFill>
                <a:schemeClr val="accent4"/>
              </a:solidFill>
            </a:endParaRPr>
          </a:p>
          <a:p>
            <a:endParaRPr lang="sv-SE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4567" y="118338"/>
            <a:ext cx="11870575" cy="6624000"/>
          </a:xfrm>
          <a:prstGeom prst="rect">
            <a:avLst/>
          </a:prstGeom>
          <a:noFill/>
          <a:ln w="28575">
            <a:solidFill>
              <a:srgbClr val="63A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93207" y="1784555"/>
            <a:ext cx="9417599" cy="37715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 err="1">
                <a:latin typeface="+mj-lt"/>
              </a:rPr>
              <a:t>Study</a:t>
            </a:r>
            <a:r>
              <a:rPr lang="sv-SE" sz="2000" b="0" dirty="0">
                <a:latin typeface="+mj-lt"/>
              </a:rPr>
              <a:t> </a:t>
            </a:r>
            <a:r>
              <a:rPr lang="sv-SE" sz="2000" b="0" dirty="0" err="1">
                <a:latin typeface="+mj-lt"/>
              </a:rPr>
              <a:t>Protocol</a:t>
            </a:r>
            <a:r>
              <a:rPr lang="sv-SE" sz="2000" b="0" dirty="0">
                <a:latin typeface="+mj-lt"/>
              </a:rPr>
              <a:t>  </a:t>
            </a:r>
            <a:r>
              <a:rPr lang="sv-SE" sz="2000" b="0" dirty="0" err="1">
                <a:latin typeface="+mj-lt"/>
              </a:rPr>
              <a:t>includes</a:t>
            </a:r>
            <a:r>
              <a:rPr lang="sv-SE" sz="2000" b="0" dirty="0">
                <a:latin typeface="+mj-lt"/>
              </a:rPr>
              <a:t> a short </a:t>
            </a:r>
            <a:r>
              <a:rPr lang="sv-SE" sz="2000" b="0" dirty="0" err="1">
                <a:latin typeface="+mj-lt"/>
              </a:rPr>
              <a:t>summary</a:t>
            </a:r>
            <a:r>
              <a:rPr lang="sv-SE" sz="2000" b="0" dirty="0">
                <a:latin typeface="+mj-lt"/>
              </a:rPr>
              <a:t> </a:t>
            </a:r>
            <a:r>
              <a:rPr lang="sv-SE" sz="2000" b="0" dirty="0" err="1">
                <a:latin typeface="+mj-lt"/>
              </a:rPr>
              <a:t>of</a:t>
            </a:r>
            <a:r>
              <a:rPr lang="sv-SE" sz="2000" b="0" dirty="0">
                <a:latin typeface="+mj-lt"/>
              </a:rPr>
              <a:t> CEA,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0" dirty="0">
              <a:latin typeface="+mj-lt"/>
            </a:endParaRPr>
          </a:p>
          <a:p>
            <a:endParaRPr lang="sv-SE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>
                <a:latin typeface="+mj-lt"/>
              </a:rPr>
              <a:t>CEA Charter (endpoint definitions </a:t>
            </a:r>
            <a:r>
              <a:rPr lang="sv-SE" sz="2000" b="0" dirty="0" err="1">
                <a:latin typeface="+mj-lt"/>
              </a:rPr>
              <a:t>included</a:t>
            </a:r>
            <a:r>
              <a:rPr lang="sv-SE" sz="2000" b="0" dirty="0">
                <a:latin typeface="+mj-lt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>
                <a:latin typeface="+mj-lt"/>
              </a:rPr>
              <a:t>CEA Operations manual </a:t>
            </a:r>
          </a:p>
          <a:p>
            <a:endParaRPr lang="sv-SE" sz="20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>
                <a:latin typeface="+mj-lt"/>
              </a:rPr>
              <a:t>CEA Site manual </a:t>
            </a:r>
          </a:p>
          <a:p>
            <a:endParaRPr lang="sv-S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000" dirty="0"/>
          </a:p>
          <a:p>
            <a:endParaRPr lang="sv-SE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8350" y="392563"/>
            <a:ext cx="7373553" cy="85566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1" kern="1200" spc="0" baseline="0" dirty="0">
                <a:solidFill>
                  <a:srgbClr val="5EB14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63A70A"/>
                </a:solidFill>
                <a:latin typeface="+mj-lt"/>
              </a:rPr>
              <a:t>CEA Study specific documents</a:t>
            </a:r>
            <a:endParaRPr lang="en-GB" sz="3000" dirty="0">
              <a:solidFill>
                <a:srgbClr val="63A70A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64" y="2327570"/>
            <a:ext cx="5804843" cy="117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8820" y="3296263"/>
            <a:ext cx="2145890" cy="1047135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582561" y="3635164"/>
            <a:ext cx="20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CEA Administrator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18629" y="3293804"/>
            <a:ext cx="2145890" cy="1047135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2792370" y="3632705"/>
            <a:ext cx="20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CEA Monitor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28426" y="3287468"/>
            <a:ext cx="2273703" cy="1047135"/>
          </a:xfrm>
          <a:prstGeom prst="roundRect">
            <a:avLst/>
          </a:prstGeom>
          <a:noFill/>
          <a:ln w="3810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4873114" y="3496664"/>
            <a:ext cx="237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CEA Project Manager/Coordinator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2473357" y="3216755"/>
            <a:ext cx="426623" cy="4355699"/>
          </a:xfrm>
          <a:prstGeom prst="rightBrace">
            <a:avLst>
              <a:gd name="adj1" fmla="val 8333"/>
              <a:gd name="adj2" fmla="val 473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78418" y="5610375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Endpoint Office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66036" y="3296263"/>
            <a:ext cx="2145890" cy="1047135"/>
          </a:xfrm>
          <a:prstGeom prst="round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7302906" y="3639185"/>
            <a:ext cx="20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CEA Chair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76628" y="3939820"/>
            <a:ext cx="2145890" cy="104713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9650369" y="4146133"/>
            <a:ext cx="20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Physician Reviewers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 rot="16200000">
            <a:off x="4770647" y="-2168247"/>
            <a:ext cx="443370" cy="8967025"/>
          </a:xfrm>
          <a:prstGeom prst="rightBrace">
            <a:avLst>
              <a:gd name="adj1" fmla="val 8333"/>
              <a:gd name="adj2" fmla="val 473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Box 21"/>
          <p:cNvSpPr txBox="1"/>
          <p:nvPr/>
        </p:nvSpPr>
        <p:spPr>
          <a:xfrm>
            <a:off x="3723056" y="1656557"/>
            <a:ext cx="20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UCR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76628" y="2819096"/>
            <a:ext cx="2145890" cy="1047135"/>
          </a:xfrm>
          <a:prstGeom prst="round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9650369" y="3157997"/>
            <a:ext cx="207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Co-chair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38350" y="392563"/>
            <a:ext cx="7373553" cy="855662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1" kern="1200" spc="0" baseline="0" dirty="0">
                <a:solidFill>
                  <a:srgbClr val="5EB14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63A70A"/>
                </a:solidFill>
                <a:latin typeface="+mj-lt"/>
              </a:rPr>
              <a:t>CEA roles at UCR</a:t>
            </a:r>
            <a:endParaRPr lang="en-GB" sz="3000" dirty="0">
              <a:solidFill>
                <a:srgbClr val="63A70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58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/>
          <p:cNvSpPr/>
          <p:nvPr/>
        </p:nvSpPr>
        <p:spPr>
          <a:xfrm>
            <a:off x="1494803" y="1743611"/>
            <a:ext cx="2567796" cy="530805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1390655" y="1772304"/>
            <a:ext cx="2743200" cy="369332"/>
          </a:xfrm>
          <a:prstGeom prst="rect">
            <a:avLst/>
          </a:prstGeom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Event</a:t>
            </a:r>
            <a:r>
              <a:rPr lang="sv-SE" b="1" dirty="0"/>
              <a:t> </a:t>
            </a:r>
            <a:r>
              <a:rPr lang="en-US" dirty="0"/>
              <a:t>reported in eCRF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817358" y="3050692"/>
            <a:ext cx="1659665" cy="1754326"/>
          </a:xfrm>
          <a:prstGeom prst="rect">
            <a:avLst/>
          </a:prstGeom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/>
              <a:t>Site uploads </a:t>
            </a:r>
          </a:p>
          <a:p>
            <a:pPr algn="ctr"/>
            <a:r>
              <a:rPr lang="sv-SE" dirty="0"/>
              <a:t>Transmittal form and source documents to CEA</a:t>
            </a:r>
          </a:p>
        </p:txBody>
      </p:sp>
      <p:sp>
        <p:nvSpPr>
          <p:cNvPr id="7" name="Rektangel: rundade hörn 6"/>
          <p:cNvSpPr/>
          <p:nvPr/>
        </p:nvSpPr>
        <p:spPr>
          <a:xfrm>
            <a:off x="1814158" y="2927026"/>
            <a:ext cx="1612321" cy="1862914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ktangel: rundade hörn 9"/>
          <p:cNvSpPr/>
          <p:nvPr/>
        </p:nvSpPr>
        <p:spPr>
          <a:xfrm>
            <a:off x="1713017" y="5446625"/>
            <a:ext cx="785004" cy="411192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sp>
        <p:nvSpPr>
          <p:cNvPr id="11" name="textruta 10"/>
          <p:cNvSpPr txBox="1"/>
          <p:nvPr/>
        </p:nvSpPr>
        <p:spPr>
          <a:xfrm>
            <a:off x="1150862" y="5488485"/>
            <a:ext cx="1909314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i="1" dirty="0"/>
              <a:t>Site</a:t>
            </a:r>
          </a:p>
        </p:txBody>
      </p:sp>
      <p:sp>
        <p:nvSpPr>
          <p:cNvPr id="12" name="Rektangel: rundade hörn 11"/>
          <p:cNvSpPr/>
          <p:nvPr/>
        </p:nvSpPr>
        <p:spPr>
          <a:xfrm>
            <a:off x="3999119" y="2927026"/>
            <a:ext cx="2812211" cy="188124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3969082" y="3022926"/>
            <a:ext cx="27432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CEA collects source documents and performs a quality control. In </a:t>
            </a:r>
            <a:r>
              <a:rPr lang="sv-SE" dirty="0" err="1">
                <a:solidFill>
                  <a:schemeClr val="tx1"/>
                </a:solidFill>
              </a:rPr>
              <a:t>most</a:t>
            </a:r>
            <a:r>
              <a:rPr lang="sv-SE" dirty="0">
                <a:solidFill>
                  <a:schemeClr val="tx1"/>
                </a:solidFill>
              </a:rPr>
              <a:t> studies relevant eCRF information is included in the event </a:t>
            </a:r>
            <a:r>
              <a:rPr lang="sv-SE" dirty="0" err="1">
                <a:solidFill>
                  <a:schemeClr val="tx1"/>
                </a:solidFill>
              </a:rPr>
              <a:t>package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ktangel: rundade hörn 11"/>
          <p:cNvSpPr/>
          <p:nvPr/>
        </p:nvSpPr>
        <p:spPr>
          <a:xfrm>
            <a:off x="1713017" y="5939886"/>
            <a:ext cx="785004" cy="415692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i="1"/>
          </a:p>
        </p:txBody>
      </p:sp>
      <p:sp>
        <p:nvSpPr>
          <p:cNvPr id="15" name="textruta 10"/>
          <p:cNvSpPr txBox="1"/>
          <p:nvPr/>
        </p:nvSpPr>
        <p:spPr>
          <a:xfrm>
            <a:off x="1150862" y="6005433"/>
            <a:ext cx="1909314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i="1" dirty="0"/>
              <a:t>EPO</a:t>
            </a:r>
          </a:p>
        </p:txBody>
      </p:sp>
      <p:sp>
        <p:nvSpPr>
          <p:cNvPr id="17" name="textruta 12"/>
          <p:cNvSpPr txBox="1"/>
          <p:nvPr/>
        </p:nvSpPr>
        <p:spPr>
          <a:xfrm>
            <a:off x="6280646" y="1921259"/>
            <a:ext cx="16971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Query to site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ruta 12"/>
          <p:cNvSpPr txBox="1"/>
          <p:nvPr/>
        </p:nvSpPr>
        <p:spPr>
          <a:xfrm>
            <a:off x="8032748" y="2483407"/>
            <a:ext cx="112771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200" i="1" dirty="0"/>
              <a:t>Incomplete</a:t>
            </a:r>
            <a:endParaRPr lang="en-US" sz="1200" i="1" dirty="0"/>
          </a:p>
        </p:txBody>
      </p:sp>
      <p:sp>
        <p:nvSpPr>
          <p:cNvPr id="23" name="Rektangel: rundade hörn 11"/>
          <p:cNvSpPr/>
          <p:nvPr/>
        </p:nvSpPr>
        <p:spPr>
          <a:xfrm>
            <a:off x="7807291" y="3246563"/>
            <a:ext cx="2812211" cy="1145224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12"/>
          <p:cNvSpPr txBox="1"/>
          <p:nvPr/>
        </p:nvSpPr>
        <p:spPr>
          <a:xfrm>
            <a:off x="7879055" y="3479438"/>
            <a:ext cx="2743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CEA </a:t>
            </a:r>
            <a:r>
              <a:rPr lang="sv-SE" dirty="0" err="1">
                <a:solidFill>
                  <a:schemeClr val="tx1"/>
                </a:solidFill>
              </a:rPr>
              <a:t>submits</a:t>
            </a:r>
            <a:r>
              <a:rPr lang="sv-SE" dirty="0">
                <a:solidFill>
                  <a:schemeClr val="tx1"/>
                </a:solidFill>
              </a:rPr>
              <a:t> event package for </a:t>
            </a:r>
            <a:r>
              <a:rPr lang="en-US" dirty="0">
                <a:solidFill>
                  <a:schemeClr val="tx1"/>
                </a:solidFill>
              </a:rPr>
              <a:t>adjudication</a:t>
            </a:r>
          </a:p>
        </p:txBody>
      </p:sp>
      <p:sp>
        <p:nvSpPr>
          <p:cNvPr id="26" name="Rektangel: rundade hörn 11"/>
          <p:cNvSpPr/>
          <p:nvPr/>
        </p:nvSpPr>
        <p:spPr>
          <a:xfrm>
            <a:off x="2604413" y="5452764"/>
            <a:ext cx="1676401" cy="405053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i="1"/>
          </a:p>
        </p:txBody>
      </p:sp>
      <p:sp>
        <p:nvSpPr>
          <p:cNvPr id="27" name="textruta 10"/>
          <p:cNvSpPr txBox="1"/>
          <p:nvPr/>
        </p:nvSpPr>
        <p:spPr>
          <a:xfrm>
            <a:off x="2498021" y="5488485"/>
            <a:ext cx="1909314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i="1" dirty="0"/>
              <a:t>CEA PM/</a:t>
            </a:r>
            <a:r>
              <a:rPr lang="sv-SE" sz="1400" i="1" dirty="0" err="1"/>
              <a:t>Coordinator</a:t>
            </a:r>
            <a:endParaRPr lang="sv-SE" sz="1400" i="1" dirty="0"/>
          </a:p>
        </p:txBody>
      </p:sp>
      <p:sp>
        <p:nvSpPr>
          <p:cNvPr id="30" name="Rektangel: rundade hörn 11"/>
          <p:cNvSpPr/>
          <p:nvPr/>
        </p:nvSpPr>
        <p:spPr>
          <a:xfrm>
            <a:off x="7869503" y="5098083"/>
            <a:ext cx="2812211" cy="668023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ruta 12"/>
          <p:cNvSpPr txBox="1"/>
          <p:nvPr/>
        </p:nvSpPr>
        <p:spPr>
          <a:xfrm>
            <a:off x="7904008" y="5247428"/>
            <a:ext cx="2743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Adjudication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6236960" y="2398037"/>
            <a:ext cx="303409" cy="33840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576071" y="3794079"/>
            <a:ext cx="324000" cy="8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9185040" y="4596906"/>
            <a:ext cx="0" cy="2915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ktangel: rundade hörn 11"/>
          <p:cNvSpPr/>
          <p:nvPr/>
        </p:nvSpPr>
        <p:spPr>
          <a:xfrm>
            <a:off x="2604413" y="5939887"/>
            <a:ext cx="1676401" cy="415692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i="1"/>
          </a:p>
        </p:txBody>
      </p:sp>
      <p:sp>
        <p:nvSpPr>
          <p:cNvPr id="83" name="textruta 10"/>
          <p:cNvSpPr txBox="1"/>
          <p:nvPr/>
        </p:nvSpPr>
        <p:spPr>
          <a:xfrm>
            <a:off x="2470698" y="5993843"/>
            <a:ext cx="1909314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400" i="1" dirty="0"/>
              <a:t>Reviewers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2671105" y="2450770"/>
            <a:ext cx="6927" cy="2329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70962" y="3774260"/>
            <a:ext cx="324000" cy="8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7882249" y="2456438"/>
            <a:ext cx="464096" cy="55382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ruta 12"/>
          <p:cNvSpPr txBox="1"/>
          <p:nvPr/>
        </p:nvSpPr>
        <p:spPr>
          <a:xfrm>
            <a:off x="5232505" y="2323722"/>
            <a:ext cx="112771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200" i="1" dirty="0"/>
              <a:t>Incomplete</a:t>
            </a:r>
            <a:endParaRPr lang="en-US" sz="1200" i="1" dirty="0"/>
          </a:p>
        </p:txBody>
      </p:sp>
      <p:sp>
        <p:nvSpPr>
          <p:cNvPr id="61" name="Rektangel: rundade hörn 9"/>
          <p:cNvSpPr/>
          <p:nvPr/>
        </p:nvSpPr>
        <p:spPr>
          <a:xfrm>
            <a:off x="6280646" y="1909205"/>
            <a:ext cx="1653498" cy="405807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F7DFB-70B1-40FD-A075-B0DE2D4B1212}"/>
              </a:ext>
            </a:extLst>
          </p:cNvPr>
          <p:cNvSpPr txBox="1"/>
          <p:nvPr/>
        </p:nvSpPr>
        <p:spPr>
          <a:xfrm>
            <a:off x="3954876" y="469166"/>
            <a:ext cx="3682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CEA Process Flowchart </a:t>
            </a:r>
          </a:p>
        </p:txBody>
      </p:sp>
      <p:sp>
        <p:nvSpPr>
          <p:cNvPr id="32" name="textruta 12">
            <a:extLst>
              <a:ext uri="{FF2B5EF4-FFF2-40B4-BE49-F238E27FC236}">
                <a16:creationId xmlns:a16="http://schemas.microsoft.com/office/drawing/2014/main" id="{848E81D4-C4E8-4C47-BCE8-EAAAD10E1AE0}"/>
              </a:ext>
            </a:extLst>
          </p:cNvPr>
          <p:cNvSpPr txBox="1"/>
          <p:nvPr/>
        </p:nvSpPr>
        <p:spPr>
          <a:xfrm>
            <a:off x="6734159" y="3843541"/>
            <a:ext cx="112771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200" i="1" dirty="0" err="1"/>
              <a:t>Complete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881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9" grpId="0"/>
      <p:bldP spid="23" grpId="0" animBg="1"/>
      <p:bldP spid="24" grpId="0"/>
      <p:bldP spid="26" grpId="0" animBg="1"/>
      <p:bldP spid="27" grpId="0"/>
      <p:bldP spid="30" grpId="0" animBg="1"/>
      <p:bldP spid="31" grpId="0"/>
      <p:bldP spid="82" grpId="0" animBg="1"/>
      <p:bldP spid="83" grpId="0"/>
      <p:bldP spid="59" grpId="0"/>
      <p:bldP spid="61" grpId="0" animBg="1"/>
      <p:bldP spid="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073" y="613906"/>
            <a:ext cx="9323949" cy="555016"/>
          </a:xfrm>
          <a:prstGeom prst="rect">
            <a:avLst/>
          </a:prstGeom>
        </p:spPr>
        <p:txBody>
          <a:bodyPr vert="horz" wrap="square" lIns="0" tIns="16248" rIns="0" bIns="0" rtlCol="0">
            <a:spAutoFit/>
          </a:bodyPr>
          <a:lstStyle/>
          <a:p>
            <a:pPr marL="13539" defTabSz="974842">
              <a:spcBef>
                <a:spcPts val="128"/>
              </a:spcBef>
            </a:pPr>
            <a:r>
              <a:rPr lang="sv-SE" sz="3500" kern="0" spc="-27" dirty="0">
                <a:solidFill>
                  <a:srgbClr val="61A60E"/>
                </a:solidFill>
                <a:latin typeface="+mj-lt"/>
                <a:cs typeface="Arial" panose="020B0604020202020204" pitchFamily="34" charset="0"/>
              </a:rPr>
              <a:t>CEA process</a:t>
            </a:r>
            <a:endParaRPr sz="3500" kern="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8124" y="5684203"/>
            <a:ext cx="1614642" cy="6499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60556" y="1168922"/>
            <a:ext cx="7327716" cy="4981408"/>
            <a:chOff x="1034454" y="949174"/>
            <a:chExt cx="7327716" cy="4981408"/>
          </a:xfrm>
        </p:grpSpPr>
        <p:graphicFrame>
          <p:nvGraphicFramePr>
            <p:cNvPr id="10" name="Diagram 9"/>
            <p:cNvGraphicFramePr/>
            <p:nvPr/>
          </p:nvGraphicFramePr>
          <p:xfrm>
            <a:off x="1034454" y="949174"/>
            <a:ext cx="6969875" cy="3405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1" name="Picture 17" descr="j019538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196" y="3050735"/>
              <a:ext cx="589975" cy="614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81" descr="MC900434411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50" y="3074114"/>
              <a:ext cx="516287" cy="590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Curved Down Arrow 12"/>
            <p:cNvSpPr/>
            <p:nvPr/>
          </p:nvSpPr>
          <p:spPr>
            <a:xfrm rot="9856749">
              <a:off x="1733077" y="3790998"/>
              <a:ext cx="2753531" cy="689771"/>
            </a:xfrm>
            <a:prstGeom prst="curved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2164861" y="3792258"/>
              <a:ext cx="1889961" cy="2315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sv-SE" sz="1000" b="1" dirty="0">
                  <a:ea typeface="+mn-ea"/>
                  <a:cs typeface="+mn-cs"/>
                </a:rPr>
                <a:t>Incomplete source data  </a:t>
              </a:r>
            </a:p>
            <a:p>
              <a:r>
                <a:rPr lang="en-US" altLang="sv-SE" sz="1000" b="1" dirty="0">
                  <a:ea typeface="+mn-ea"/>
                  <a:cs typeface="+mn-cs"/>
                </a:rPr>
                <a:t>Query sent to site</a:t>
              </a:r>
            </a:p>
          </p:txBody>
        </p:sp>
        <p:pic>
          <p:nvPicPr>
            <p:cNvPr id="15" name="Picture 82" descr="MC900240633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41" y="3840107"/>
              <a:ext cx="834828" cy="5956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937230" y="4384379"/>
              <a:ext cx="9605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altLang="sv-SE" sz="1000" b="1">
                  <a:latin typeface="+mj-lt"/>
                </a:rPr>
                <a:t>Adjudication</a:t>
              </a:r>
              <a:endParaRPr lang="en-US" sz="1000">
                <a:latin typeface="+mj-lt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174037" y="3459673"/>
              <a:ext cx="344191" cy="29283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2002329">
              <a:off x="6576831" y="3212229"/>
              <a:ext cx="344191" cy="29283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9" name="Picture 82" descr="MC900240633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778" y="3574714"/>
              <a:ext cx="877639" cy="626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497566" y="5353501"/>
              <a:ext cx="1805967" cy="5770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har char="•"/>
                <a:defRPr sz="28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Disagreements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resolved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at </a:t>
              </a: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Phase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II meeting or </a:t>
              </a: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other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solutions </a:t>
              </a:r>
              <a:endParaRPr lang="en-US" altLang="sv-SE" sz="1050" b="1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1" name="Picture 84" descr="MC900299691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745" y="4458461"/>
              <a:ext cx="1099610" cy="870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Down Arrow 21"/>
            <p:cNvSpPr/>
            <p:nvPr/>
          </p:nvSpPr>
          <p:spPr>
            <a:xfrm rot="2002329">
              <a:off x="5986735" y="4494690"/>
              <a:ext cx="344191" cy="453803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3" name="Picture 22" descr="BS00103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157" y="4815127"/>
              <a:ext cx="660880" cy="77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7071452" y="4890118"/>
              <a:ext cx="1290718" cy="57708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35000"/>
                </a:spcBef>
                <a:buChar char="•"/>
                <a:defRPr sz="28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600"/>
                </a:spcAft>
                <a:buFontTx/>
                <a:buNone/>
              </a:pP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Database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sv-SE" altLang="sv-SE" sz="1050" b="1" dirty="0" err="1">
                  <a:solidFill>
                    <a:schemeClr val="tx1"/>
                  </a:solidFill>
                  <a:latin typeface="+mn-lt"/>
                </a:rPr>
                <a:t>adjudicated</a:t>
              </a:r>
              <a:r>
                <a:rPr lang="sv-SE" altLang="sv-SE" sz="1050" b="1" dirty="0">
                  <a:solidFill>
                    <a:schemeClr val="tx1"/>
                  </a:solidFill>
                  <a:latin typeface="+mn-lt"/>
                </a:rPr>
                <a:t> events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53476" y="4161182"/>
              <a:ext cx="96051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altLang="sv-SE" sz="1000" b="1" dirty="0" err="1">
                  <a:latin typeface="+mj-lt"/>
                </a:rPr>
                <a:t>Adjudication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67434" y="1327995"/>
            <a:ext cx="1393634" cy="1393634"/>
            <a:chOff x="850" y="1005930"/>
            <a:chExt cx="1393634" cy="1393634"/>
          </a:xfrm>
        </p:grpSpPr>
        <p:sp>
          <p:nvSpPr>
            <p:cNvPr id="27" name="Oval 26"/>
            <p:cNvSpPr/>
            <p:nvPr/>
          </p:nvSpPr>
          <p:spPr>
            <a:xfrm>
              <a:off x="850" y="1005930"/>
              <a:ext cx="1393634" cy="139363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 txBox="1"/>
            <p:nvPr/>
          </p:nvSpPr>
          <p:spPr>
            <a:xfrm>
              <a:off x="204943" y="1210023"/>
              <a:ext cx="985448" cy="9854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b="1" dirty="0"/>
                <a:t>Endpoint </a:t>
              </a:r>
              <a:r>
                <a:rPr lang="sv-SE" sz="1200" b="1" dirty="0" err="1"/>
                <a:t>identification</a:t>
              </a:r>
              <a:r>
                <a:rPr lang="sv-SE" sz="1200" b="1" dirty="0"/>
                <a:t> </a:t>
              </a:r>
              <a:r>
                <a:rPr lang="sv-SE" sz="1200" b="1" dirty="0" err="1"/>
                <a:t>through</a:t>
              </a:r>
              <a:r>
                <a:rPr lang="sv-SE" sz="1200" b="1" dirty="0"/>
                <a:t> </a:t>
              </a:r>
              <a:r>
                <a:rPr lang="sv-SE" sz="1200" b="1" dirty="0" err="1"/>
                <a:t>registries</a:t>
              </a:r>
              <a:endParaRPr lang="en-US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94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37BD-8802-4495-ADCF-864ECF15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Examples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</a:t>
            </a: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of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</a:t>
            </a: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requested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source data, </a:t>
            </a: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Cardiac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</a:t>
            </a: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ischemic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FA7F-E736-42EB-9AD2-538FD3C55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9E276-2361-42E5-A91B-522790DDC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88" y="1495424"/>
            <a:ext cx="8181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F6A3-13C4-41C9-9318-4798B00E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Actions to be </a:t>
            </a:r>
            <a:r>
              <a:rPr lang="sv-SE" sz="3000" kern="0" spc="-27" dirty="0" err="1">
                <a:solidFill>
                  <a:srgbClr val="61A60E"/>
                </a:solidFill>
                <a:latin typeface="+mj-lt"/>
                <a:ea typeface="+mn-ea"/>
              </a:rPr>
              <a:t>performed</a:t>
            </a:r>
            <a:r>
              <a:rPr lang="sv-SE" sz="3000" kern="0" spc="-27" dirty="0">
                <a:solidFill>
                  <a:srgbClr val="61A60E"/>
                </a:solidFill>
                <a:latin typeface="+mj-lt"/>
                <a:ea typeface="+mn-ea"/>
              </a:rPr>
              <a:t> by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F887E-D4E6-415D-B3DC-A1EA720C3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400" dirty="0" err="1">
                <a:latin typeface="+mj-lt"/>
              </a:rPr>
              <a:t>Copies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of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medical</a:t>
            </a:r>
            <a:r>
              <a:rPr lang="sv-SE" sz="2400" dirty="0">
                <a:latin typeface="+mj-lt"/>
              </a:rPr>
              <a:t> record to be </a:t>
            </a:r>
            <a:r>
              <a:rPr lang="sv-SE" sz="2400" dirty="0" err="1">
                <a:latin typeface="+mj-lt"/>
              </a:rPr>
              <a:t>submitted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according</a:t>
            </a:r>
            <a:r>
              <a:rPr lang="sv-SE" sz="2400" dirty="0">
                <a:latin typeface="+mj-lt"/>
              </a:rPr>
              <a:t> to </a:t>
            </a:r>
            <a:r>
              <a:rPr lang="sv-SE" sz="2400" dirty="0" err="1">
                <a:latin typeface="+mj-lt"/>
              </a:rPr>
              <a:t>instructions</a:t>
            </a:r>
            <a:r>
              <a:rPr lang="sv-SE" sz="2400" dirty="0">
                <a:latin typeface="+mj-lt"/>
              </a:rPr>
              <a:t> in the CEA Site manual</a:t>
            </a:r>
          </a:p>
          <a:p>
            <a:r>
              <a:rPr lang="sv-SE" sz="2400" dirty="0" err="1">
                <a:latin typeface="+mj-lt"/>
              </a:rPr>
              <a:t>Each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suspected</a:t>
            </a:r>
            <a:r>
              <a:rPr lang="sv-SE" sz="2400" dirty="0">
                <a:latin typeface="+mj-lt"/>
              </a:rPr>
              <a:t> endpoint</a:t>
            </a:r>
            <a:r>
              <a:rPr lang="en-US" sz="2400" dirty="0">
                <a:latin typeface="+mj-lt"/>
              </a:rPr>
              <a:t> is given a specific event tracking number and each source document page should be labelled with this specific number</a:t>
            </a:r>
            <a:endParaRPr lang="sv-SE" sz="2400" dirty="0">
              <a:latin typeface="+mj-lt"/>
            </a:endParaRPr>
          </a:p>
          <a:p>
            <a:r>
              <a:rPr lang="sv-SE" sz="2400" dirty="0">
                <a:latin typeface="+mj-lt"/>
              </a:rPr>
              <a:t>All </a:t>
            </a:r>
            <a:r>
              <a:rPr lang="sv-SE" sz="2400" dirty="0" err="1">
                <a:latin typeface="+mj-lt"/>
              </a:rPr>
              <a:t>Personally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Identifiable</a:t>
            </a:r>
            <a:r>
              <a:rPr lang="sv-SE" sz="2400" dirty="0">
                <a:latin typeface="+mj-lt"/>
              </a:rPr>
              <a:t> Information (PII) </a:t>
            </a:r>
            <a:r>
              <a:rPr lang="sv-SE" sz="2400" dirty="0" err="1">
                <a:latin typeface="+mj-lt"/>
              </a:rPr>
              <a:t>should</a:t>
            </a:r>
            <a:r>
              <a:rPr lang="sv-SE" sz="2400" dirty="0">
                <a:latin typeface="+mj-lt"/>
              </a:rPr>
              <a:t> be </a:t>
            </a:r>
            <a:r>
              <a:rPr lang="sv-SE" sz="2400" dirty="0" err="1">
                <a:latin typeface="+mj-lt"/>
              </a:rPr>
              <a:t>redacted</a:t>
            </a:r>
            <a:endParaRPr lang="sv-SE" sz="2400" dirty="0">
              <a:latin typeface="+mj-lt"/>
            </a:endParaRPr>
          </a:p>
          <a:p>
            <a:r>
              <a:rPr lang="sv-SE" sz="2400" dirty="0">
                <a:latin typeface="+mj-lt"/>
              </a:rPr>
              <a:t>Relevant source </a:t>
            </a:r>
            <a:r>
              <a:rPr lang="sv-SE" sz="2400" dirty="0" err="1">
                <a:latin typeface="+mj-lt"/>
              </a:rPr>
              <a:t>document</a:t>
            </a:r>
            <a:r>
              <a:rPr lang="sv-SE" sz="2400" dirty="0">
                <a:latin typeface="+mj-lt"/>
              </a:rPr>
              <a:t> for the </a:t>
            </a:r>
            <a:r>
              <a:rPr lang="sv-SE" sz="2400" dirty="0" err="1">
                <a:latin typeface="+mj-lt"/>
              </a:rPr>
              <a:t>reported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suspected</a:t>
            </a:r>
            <a:r>
              <a:rPr lang="sv-SE" sz="2400" dirty="0">
                <a:latin typeface="+mj-lt"/>
              </a:rPr>
              <a:t> endpoint</a:t>
            </a:r>
          </a:p>
          <a:p>
            <a:r>
              <a:rPr lang="sv-SE" sz="2400" dirty="0">
                <a:latin typeface="+mj-lt"/>
              </a:rPr>
              <a:t>Lab </a:t>
            </a:r>
            <a:r>
              <a:rPr lang="sv-SE" sz="2400" dirty="0" err="1">
                <a:latin typeface="+mj-lt"/>
              </a:rPr>
              <a:t>reports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including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unit</a:t>
            </a:r>
            <a:r>
              <a:rPr lang="sv-SE" sz="2400" dirty="0">
                <a:latin typeface="+mj-lt"/>
              </a:rPr>
              <a:t> and </a:t>
            </a:r>
            <a:r>
              <a:rPr lang="sv-SE" sz="2400" dirty="0" err="1">
                <a:latin typeface="+mj-lt"/>
              </a:rPr>
              <a:t>reference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values</a:t>
            </a:r>
            <a:r>
              <a:rPr lang="sv-SE" sz="2400" dirty="0">
                <a:latin typeface="+mj-lt"/>
              </a:rPr>
              <a:t> (</a:t>
            </a:r>
            <a:r>
              <a:rPr lang="sv-SE" sz="2400" dirty="0" err="1">
                <a:latin typeface="+mj-lt"/>
              </a:rPr>
              <a:t>differs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between</a:t>
            </a:r>
            <a:r>
              <a:rPr lang="sv-SE" sz="2400" dirty="0">
                <a:latin typeface="+mj-lt"/>
              </a:rPr>
              <a:t> hospitals)</a:t>
            </a:r>
          </a:p>
          <a:p>
            <a:r>
              <a:rPr lang="sv-SE" sz="2400" dirty="0">
                <a:latin typeface="+mj-lt"/>
              </a:rPr>
              <a:t>CRA </a:t>
            </a:r>
            <a:r>
              <a:rPr lang="sv-SE" sz="2400" dirty="0" err="1">
                <a:latin typeface="+mj-lt"/>
              </a:rPr>
              <a:t>important</a:t>
            </a:r>
            <a:r>
              <a:rPr lang="sv-SE" sz="2400" dirty="0">
                <a:latin typeface="+mj-lt"/>
              </a:rPr>
              <a:t>, </a:t>
            </a:r>
            <a:r>
              <a:rPr lang="sv-SE" sz="2400" dirty="0" err="1">
                <a:latin typeface="+mj-lt"/>
              </a:rPr>
              <a:t>communicate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with</a:t>
            </a:r>
            <a:r>
              <a:rPr lang="sv-SE" sz="2400" dirty="0">
                <a:latin typeface="+mj-lt"/>
              </a:rPr>
              <a:t> site and CEA, assist site </a:t>
            </a:r>
            <a:r>
              <a:rPr lang="sv-SE" sz="2400" dirty="0" err="1">
                <a:latin typeface="+mj-lt"/>
              </a:rPr>
              <a:t>with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err="1">
                <a:latin typeface="+mj-lt"/>
              </a:rPr>
              <a:t>queries</a:t>
            </a:r>
            <a:endParaRPr lang="sv-SE" sz="2400" dirty="0">
              <a:latin typeface="+mj-lt"/>
            </a:endParaRPr>
          </a:p>
          <a:p>
            <a:r>
              <a:rPr lang="sv-SE" sz="2400" dirty="0" err="1">
                <a:latin typeface="+mj-lt"/>
              </a:rPr>
              <a:t>Queries</a:t>
            </a:r>
            <a:r>
              <a:rPr lang="sv-SE" sz="2400" dirty="0">
                <a:latin typeface="+mj-lt"/>
              </a:rPr>
              <a:t>: </a:t>
            </a:r>
            <a:r>
              <a:rPr lang="en-US" sz="2400" dirty="0">
                <a:latin typeface="+mj-lt"/>
              </a:rPr>
              <a:t>pages are not labelled with event tracking number, we are asking for a specific ECG, date missing for when medical note is written (</a:t>
            </a:r>
            <a:r>
              <a:rPr lang="en-US" sz="2400" dirty="0" err="1">
                <a:latin typeface="+mj-lt"/>
              </a:rPr>
              <a:t>e.g</a:t>
            </a:r>
            <a:r>
              <a:rPr lang="en-US" sz="2400" dirty="0">
                <a:latin typeface="+mj-lt"/>
              </a:rPr>
              <a:t> date not visible on discharge summary)</a:t>
            </a:r>
            <a:endParaRPr lang="sv-S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7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>
                <a:solidFill>
                  <a:srgbClr val="92D050"/>
                </a:solidFill>
              </a:rPr>
              <a:t>Challenges </a:t>
            </a:r>
            <a:r>
              <a:rPr lang="sv-SE" sz="3000" dirty="0" err="1">
                <a:solidFill>
                  <a:srgbClr val="92D050"/>
                </a:solidFill>
              </a:rPr>
              <a:t>with</a:t>
            </a:r>
            <a:r>
              <a:rPr lang="sv-SE" sz="3000" dirty="0">
                <a:solidFill>
                  <a:srgbClr val="92D050"/>
                </a:solidFill>
              </a:rPr>
              <a:t> CEA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32178" y="1739840"/>
            <a:ext cx="9750191" cy="39502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>
                <a:latin typeface="+mj-lt"/>
              </a:rPr>
              <a:t>Sensitive information, </a:t>
            </a:r>
            <a:r>
              <a:rPr lang="sv-SE" sz="2400" b="0" dirty="0" err="1">
                <a:latin typeface="+mj-lt"/>
              </a:rPr>
              <a:t>medical</a:t>
            </a:r>
            <a:r>
              <a:rPr lang="sv-SE" sz="2400" b="0" dirty="0">
                <a:latin typeface="+mj-lt"/>
              </a:rPr>
              <a:t> </a:t>
            </a:r>
            <a:r>
              <a:rPr lang="sv-SE" sz="2400" b="0" dirty="0" err="1">
                <a:latin typeface="+mj-lt"/>
              </a:rPr>
              <a:t>records</a:t>
            </a:r>
            <a:r>
              <a:rPr lang="sv-SE" sz="2400" b="0" dirty="0">
                <a:latin typeface="+mj-lt"/>
              </a:rPr>
              <a:t> (</a:t>
            </a:r>
            <a:r>
              <a:rPr lang="sv-SE" sz="2400" b="0" dirty="0" err="1">
                <a:latin typeface="+mj-lt"/>
              </a:rPr>
              <a:t>pseudonymised</a:t>
            </a:r>
            <a:r>
              <a:rPr lang="sv-SE" sz="2400" b="0" dirty="0">
                <a:latin typeface="+mj-lt"/>
              </a:rPr>
              <a:t>), to be transferred </a:t>
            </a:r>
            <a:r>
              <a:rPr lang="sv-SE" sz="2400" b="0" dirty="0" err="1">
                <a:latin typeface="+mj-lt"/>
              </a:rPr>
              <a:t>outside</a:t>
            </a:r>
            <a:r>
              <a:rPr lang="sv-SE" sz="2400" b="0" dirty="0">
                <a:latin typeface="+mj-lt"/>
              </a:rPr>
              <a:t> hospitals</a:t>
            </a:r>
          </a:p>
          <a:p>
            <a:endParaRPr lang="sv-SE" sz="2400" b="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 err="1">
                <a:latin typeface="+mj-lt"/>
              </a:rPr>
              <a:t>Time</a:t>
            </a:r>
            <a:r>
              <a:rPr lang="sv-SE" sz="2400" b="0" dirty="0">
                <a:latin typeface="+mj-lt"/>
              </a:rPr>
              <a:t> </a:t>
            </a:r>
            <a:r>
              <a:rPr lang="sv-SE" sz="2400" b="0" dirty="0" err="1">
                <a:latin typeface="+mj-lt"/>
              </a:rPr>
              <a:t>consuming</a:t>
            </a:r>
            <a:r>
              <a:rPr lang="sv-SE" sz="2400" b="0" dirty="0">
                <a:latin typeface="+mj-lt"/>
              </a:rPr>
              <a:t> for site </a:t>
            </a:r>
            <a:r>
              <a:rPr lang="sv-SE" sz="2400" b="0" dirty="0" err="1">
                <a:latin typeface="+mj-lt"/>
              </a:rPr>
              <a:t>personnel</a:t>
            </a:r>
            <a:endParaRPr lang="sv-SE" sz="2400" b="0" dirty="0">
              <a:latin typeface="+mj-lt"/>
            </a:endParaRPr>
          </a:p>
          <a:p>
            <a:endParaRPr lang="sv-SE" sz="2400" b="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</a:rPr>
              <a:t>Estimation of </a:t>
            </a:r>
            <a:r>
              <a:rPr lang="sv-SE" sz="2400" b="0" dirty="0" err="1">
                <a:latin typeface="+mj-lt"/>
              </a:rPr>
              <a:t>number</a:t>
            </a:r>
            <a:r>
              <a:rPr lang="sv-SE" sz="2400" b="0" dirty="0">
                <a:latin typeface="+mj-lt"/>
              </a:rPr>
              <a:t> </a:t>
            </a:r>
            <a:r>
              <a:rPr lang="sv-SE" sz="2400" b="0" dirty="0" err="1">
                <a:latin typeface="+mj-lt"/>
              </a:rPr>
              <a:t>of</a:t>
            </a:r>
            <a:r>
              <a:rPr lang="sv-SE" sz="2400" b="0" dirty="0">
                <a:latin typeface="+mj-lt"/>
              </a:rPr>
              <a:t> events to be </a:t>
            </a:r>
            <a:r>
              <a:rPr lang="sv-SE" sz="2400" b="0" dirty="0" err="1">
                <a:latin typeface="+mj-lt"/>
              </a:rPr>
              <a:t>expected</a:t>
            </a:r>
            <a:r>
              <a:rPr lang="sv-SE" sz="2400" b="0" dirty="0">
                <a:latin typeface="+mj-lt"/>
              </a:rPr>
              <a:t> in the </a:t>
            </a:r>
            <a:r>
              <a:rPr lang="sv-SE" sz="2400" b="0" dirty="0" err="1">
                <a:latin typeface="+mj-lt"/>
              </a:rPr>
              <a:t>study</a:t>
            </a:r>
            <a:endParaRPr lang="sv-SE" sz="2400" b="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932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299F8C7F6DE04FA8BA051A26C2E76E" ma:contentTypeVersion="" ma:contentTypeDescription="Skapa ett nytt dokument." ma:contentTypeScope="" ma:versionID="117c2cf5c90517ec5b67d485ac07dc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ad473c504ffd2e3fe7d0041be902b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DFCF16-3E68-4567-AB64-4E5253682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EAA009-87A7-4BCF-8668-753DDB2AD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A4937F-238B-4011-B3F1-C8146D35B88A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462</Words>
  <Application>Microsoft Office PowerPoint</Application>
  <PresentationFormat>Widescreen</PresentationFormat>
  <Paragraphs>114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Clinical Event Adjudication (CEA)</vt:lpstr>
      <vt:lpstr>CLINICAL EVENT ADJUDICATION (CEA) </vt:lpstr>
      <vt:lpstr>PowerPoint Presentation</vt:lpstr>
      <vt:lpstr>PowerPoint Presentation</vt:lpstr>
      <vt:lpstr>PowerPoint Presentation</vt:lpstr>
      <vt:lpstr>PowerPoint Presentation</vt:lpstr>
      <vt:lpstr>Examples of requested source data, Cardiac ischemic event</vt:lpstr>
      <vt:lpstr>Actions to be performed by site</vt:lpstr>
      <vt:lpstr>Challenges with CEA</vt:lpstr>
      <vt:lpstr>PowerPoint Presentation</vt:lpstr>
      <vt:lpstr>PowerPoint Presentation</vt:lpstr>
    </vt:vector>
  </TitlesOfParts>
  <Company>Uppsala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Thoudal</dc:creator>
  <cp:lastModifiedBy>Anna Dahlstedt</cp:lastModifiedBy>
  <cp:revision>115</cp:revision>
  <dcterms:created xsi:type="dcterms:W3CDTF">2021-03-30T11:39:14Z</dcterms:created>
  <dcterms:modified xsi:type="dcterms:W3CDTF">2024-10-25T05:26:28Z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0x0101008F299F8C7F6DE04FA8BA051A26C2E76E</vt:lpwstr>
  </property>
</Properties>
</file>