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 ContentType="image/tif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87" r:id="rId5"/>
    <p:sldMasterId id="2147483737" r:id="rId6"/>
    <p:sldMasterId id="2147483712" r:id="rId7"/>
    <p:sldMasterId id="2147483793" r:id="rId8"/>
  </p:sldMasterIdLst>
  <p:notesMasterIdLst>
    <p:notesMasterId r:id="rId34"/>
  </p:notesMasterIdLst>
  <p:sldIdLst>
    <p:sldId id="256" r:id="rId9"/>
    <p:sldId id="8496" r:id="rId10"/>
    <p:sldId id="518" r:id="rId11"/>
    <p:sldId id="8497" r:id="rId12"/>
    <p:sldId id="8480" r:id="rId13"/>
    <p:sldId id="8498" r:id="rId14"/>
    <p:sldId id="1057" r:id="rId15"/>
    <p:sldId id="334" r:id="rId16"/>
    <p:sldId id="8499" r:id="rId17"/>
    <p:sldId id="295" r:id="rId18"/>
    <p:sldId id="298" r:id="rId19"/>
    <p:sldId id="8484" r:id="rId20"/>
    <p:sldId id="383" r:id="rId21"/>
    <p:sldId id="387" r:id="rId22"/>
    <p:sldId id="302" r:id="rId23"/>
    <p:sldId id="8481" r:id="rId24"/>
    <p:sldId id="286" r:id="rId25"/>
    <p:sldId id="8503" r:id="rId26"/>
    <p:sldId id="299" r:id="rId27"/>
    <p:sldId id="304" r:id="rId28"/>
    <p:sldId id="305" r:id="rId29"/>
    <p:sldId id="8500" r:id="rId30"/>
    <p:sldId id="8501" r:id="rId31"/>
    <p:sldId id="8502" r:id="rId32"/>
    <p:sldId id="265" r:id="rId33"/>
  </p:sldIdLst>
  <p:sldSz cx="12192000" cy="6858000"/>
  <p:notesSz cx="6858000" cy="9144000"/>
  <p:embeddedFontLst>
    <p:embeddedFont>
      <p:font typeface="Arial Nova Cond"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Aharoni" panose="020B0604020202020204" charset="-79"/>
      <p:bold r:id="rId43"/>
    </p:embeddedFont>
    <p:embeddedFont>
      <p:font typeface="Verdana" panose="020B0604030504040204" pitchFamily="34" charset="0"/>
      <p:regular r:id="rId44"/>
      <p:bold r:id="rId45"/>
      <p:italic r:id="rId46"/>
      <p:boldItalic r:id="rId47"/>
    </p:embeddedFont>
    <p:embeddedFont>
      <p:font typeface="Arial Narrow" panose="020B0606020202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Eriksson Svensson" initials="MES" lastIdx="1" clrIdx="0">
    <p:extLst>
      <p:ext uri="{19B8F6BF-5375-455C-9EA6-DF929625EA0E}">
        <p15:presenceInfo xmlns:p15="http://schemas.microsoft.com/office/powerpoint/2012/main" userId="S-1-5-21-1774431583-4023024350-2099909138-141047" providerId="AD"/>
      </p:ext>
    </p:extLst>
  </p:cmAuthor>
  <p:cmAuthor id="2" name="Emma Vestman" initials="EV" lastIdx="1" clrIdx="1">
    <p:extLst>
      <p:ext uri="{19B8F6BF-5375-455C-9EA6-DF929625EA0E}">
        <p15:presenceInfo xmlns:p15="http://schemas.microsoft.com/office/powerpoint/2012/main" userId="S-1-5-21-1774431583-4023024350-2099909138-7872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A14"/>
    <a:srgbClr val="C6E59B"/>
    <a:srgbClr val="9AD24A"/>
    <a:srgbClr val="554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1" autoAdjust="0"/>
    <p:restoredTop sz="88205" autoAdjust="0"/>
  </p:normalViewPr>
  <p:slideViewPr>
    <p:cSldViewPr snapToGrid="0">
      <p:cViewPr varScale="1">
        <p:scale>
          <a:sx n="76" d="100"/>
          <a:sy n="76" d="100"/>
        </p:scale>
        <p:origin x="648" y="67"/>
      </p:cViewPr>
      <p:guideLst/>
    </p:cSldViewPr>
  </p:slideViewPr>
  <p:notesTextViewPr>
    <p:cViewPr>
      <p:scale>
        <a:sx n="1" d="1"/>
        <a:sy n="1" d="1"/>
      </p:scale>
      <p:origin x="0" y="0"/>
    </p:cViewPr>
  </p:notesTextViewPr>
  <p:sorterViewPr>
    <p:cViewPr>
      <p:scale>
        <a:sx n="75" d="100"/>
        <a:sy n="75" d="100"/>
      </p:scale>
      <p:origin x="0" y="-27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5.fntdata"/><Relationship Id="rId21" Type="http://schemas.openxmlformats.org/officeDocument/2006/relationships/slide" Target="slides/slide13.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10.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17.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942DC-C4B1-4097-AD88-FA28647C352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388F902-DD8B-4CC7-909C-7E837605A47F}">
      <dgm:prSet phldrT="[Text]" custT="1"/>
      <dgm:spPr>
        <a:solidFill>
          <a:srgbClr val="DC6513"/>
        </a:solidFill>
        <a:ln>
          <a:noFill/>
        </a:ln>
      </dgm:spPr>
      <dgm:t>
        <a:bodyPr/>
        <a:lstStyle/>
        <a:p>
          <a:r>
            <a:rPr lang="sv-SE" sz="1600" dirty="0"/>
            <a:t>Planing </a:t>
          </a:r>
          <a:endParaRPr lang="en-US" sz="1600" dirty="0"/>
        </a:p>
      </dgm:t>
    </dgm:pt>
    <dgm:pt modelId="{73216336-FD61-483A-9D3B-97B5836090F0}" type="parTrans" cxnId="{E8A1CE87-C7FA-477F-97AB-7FA4F2966738}">
      <dgm:prSet/>
      <dgm:spPr/>
      <dgm:t>
        <a:bodyPr/>
        <a:lstStyle/>
        <a:p>
          <a:endParaRPr lang="en-US"/>
        </a:p>
      </dgm:t>
    </dgm:pt>
    <dgm:pt modelId="{A302ABFD-BF38-4D43-B9F6-250053E41163}" type="sibTrans" cxnId="{E8A1CE87-C7FA-477F-97AB-7FA4F2966738}">
      <dgm:prSet/>
      <dgm:spPr/>
      <dgm:t>
        <a:bodyPr/>
        <a:lstStyle/>
        <a:p>
          <a:endParaRPr lang="en-US"/>
        </a:p>
      </dgm:t>
    </dgm:pt>
    <dgm:pt modelId="{C529887D-E96E-41E8-B5C0-D84D687854A5}">
      <dgm:prSet phldrT="[Text]" custT="1"/>
      <dgm:spPr>
        <a:solidFill>
          <a:srgbClr val="6F3784"/>
        </a:solidFill>
        <a:ln>
          <a:noFill/>
        </a:ln>
      </dgm:spPr>
      <dgm:t>
        <a:bodyPr/>
        <a:lstStyle/>
        <a:p>
          <a:r>
            <a:rPr lang="sv-SE" sz="1600" dirty="0"/>
            <a:t>Start-</a:t>
          </a:r>
          <a:r>
            <a:rPr lang="sv-SE" sz="1600" dirty="0" err="1"/>
            <a:t>Up</a:t>
          </a:r>
          <a:endParaRPr lang="en-US" sz="1600" dirty="0"/>
        </a:p>
      </dgm:t>
    </dgm:pt>
    <dgm:pt modelId="{4F4D749F-960A-412A-BB64-462638202FEF}" type="parTrans" cxnId="{08FD85E9-869D-445B-A96E-3CCF727A6247}">
      <dgm:prSet/>
      <dgm:spPr/>
      <dgm:t>
        <a:bodyPr/>
        <a:lstStyle/>
        <a:p>
          <a:endParaRPr lang="en-US"/>
        </a:p>
      </dgm:t>
    </dgm:pt>
    <dgm:pt modelId="{1AA3633B-6E94-4622-9BB2-C1492D31CC68}" type="sibTrans" cxnId="{08FD85E9-869D-445B-A96E-3CCF727A6247}">
      <dgm:prSet/>
      <dgm:spPr/>
      <dgm:t>
        <a:bodyPr/>
        <a:lstStyle/>
        <a:p>
          <a:endParaRPr lang="en-US"/>
        </a:p>
      </dgm:t>
    </dgm:pt>
    <dgm:pt modelId="{1BC34BA9-F173-44AC-8821-567D8F427998}">
      <dgm:prSet phldrT="[Text]" custT="1"/>
      <dgm:spPr>
        <a:solidFill>
          <a:srgbClr val="3C95B4"/>
        </a:solidFill>
        <a:ln>
          <a:noFill/>
        </a:ln>
      </dgm:spPr>
      <dgm:t>
        <a:bodyPr/>
        <a:lstStyle/>
        <a:p>
          <a:r>
            <a:rPr lang="sv-SE" sz="1600" dirty="0" err="1"/>
            <a:t>Conduct</a:t>
          </a:r>
          <a:endParaRPr lang="en-US" sz="1600" dirty="0"/>
        </a:p>
      </dgm:t>
    </dgm:pt>
    <dgm:pt modelId="{96E21ABD-8C66-4800-BB4A-93A01F7E00CE}" type="parTrans" cxnId="{7FDC5B7A-21CB-4F51-B8EA-F8B33B4AA05C}">
      <dgm:prSet/>
      <dgm:spPr/>
      <dgm:t>
        <a:bodyPr/>
        <a:lstStyle/>
        <a:p>
          <a:endParaRPr lang="en-US"/>
        </a:p>
      </dgm:t>
    </dgm:pt>
    <dgm:pt modelId="{D460C7B0-EE08-4D4D-AAA4-E9952A74D2C8}" type="sibTrans" cxnId="{7FDC5B7A-21CB-4F51-B8EA-F8B33B4AA05C}">
      <dgm:prSet/>
      <dgm:spPr/>
      <dgm:t>
        <a:bodyPr/>
        <a:lstStyle/>
        <a:p>
          <a:endParaRPr lang="en-US"/>
        </a:p>
      </dgm:t>
    </dgm:pt>
    <dgm:pt modelId="{869322F2-2B9F-4551-BA94-BAB7F0F22323}">
      <dgm:prSet phldrT="[Text]" custT="1"/>
      <dgm:spPr>
        <a:solidFill>
          <a:srgbClr val="63A70A"/>
        </a:solidFill>
        <a:ln>
          <a:noFill/>
        </a:ln>
      </dgm:spPr>
      <dgm:t>
        <a:bodyPr/>
        <a:lstStyle/>
        <a:p>
          <a:r>
            <a:rPr lang="sv-SE" sz="1600" dirty="0" err="1"/>
            <a:t>Analysis</a:t>
          </a:r>
          <a:endParaRPr lang="en-US" sz="1400" dirty="0"/>
        </a:p>
      </dgm:t>
    </dgm:pt>
    <dgm:pt modelId="{9DA8F987-158D-4A79-80D1-AF4264BBACEF}" type="parTrans" cxnId="{FE8DAAEF-973E-43F5-958D-5B671AF73F99}">
      <dgm:prSet/>
      <dgm:spPr/>
      <dgm:t>
        <a:bodyPr/>
        <a:lstStyle/>
        <a:p>
          <a:endParaRPr lang="en-US"/>
        </a:p>
      </dgm:t>
    </dgm:pt>
    <dgm:pt modelId="{1B791331-12CC-470A-ACC1-520D49289A8F}" type="sibTrans" cxnId="{FE8DAAEF-973E-43F5-958D-5B671AF73F99}">
      <dgm:prSet/>
      <dgm:spPr/>
      <dgm:t>
        <a:bodyPr/>
        <a:lstStyle/>
        <a:p>
          <a:endParaRPr lang="en-US"/>
        </a:p>
      </dgm:t>
    </dgm:pt>
    <dgm:pt modelId="{66DB6C58-DAD5-40CC-BBCD-B33F543A1B19}" type="pres">
      <dgm:prSet presAssocID="{44E942DC-C4B1-4097-AD88-FA28647C3524}" presName="linearFlow" presStyleCnt="0">
        <dgm:presLayoutVars>
          <dgm:dir/>
          <dgm:animLvl val="lvl"/>
          <dgm:resizeHandles val="exact"/>
        </dgm:presLayoutVars>
      </dgm:prSet>
      <dgm:spPr/>
      <dgm:t>
        <a:bodyPr/>
        <a:lstStyle/>
        <a:p>
          <a:endParaRPr lang="en-US"/>
        </a:p>
      </dgm:t>
    </dgm:pt>
    <dgm:pt modelId="{9F40C103-6D37-4A0B-AEA4-2A072BBB5179}" type="pres">
      <dgm:prSet presAssocID="{5388F902-DD8B-4CC7-909C-7E837605A47F}" presName="composite" presStyleCnt="0"/>
      <dgm:spPr/>
    </dgm:pt>
    <dgm:pt modelId="{DA80A841-A6DD-4D1E-AB67-E4AE834C3687}" type="pres">
      <dgm:prSet presAssocID="{5388F902-DD8B-4CC7-909C-7E837605A47F}" presName="parentText" presStyleLbl="alignNode1" presStyleIdx="0" presStyleCnt="4">
        <dgm:presLayoutVars>
          <dgm:chMax val="1"/>
          <dgm:bulletEnabled val="1"/>
        </dgm:presLayoutVars>
      </dgm:prSet>
      <dgm:spPr/>
      <dgm:t>
        <a:bodyPr/>
        <a:lstStyle/>
        <a:p>
          <a:endParaRPr lang="en-US"/>
        </a:p>
      </dgm:t>
    </dgm:pt>
    <dgm:pt modelId="{4CB56A5A-330A-4A1F-8657-A043F352FD6E}" type="pres">
      <dgm:prSet presAssocID="{5388F902-DD8B-4CC7-909C-7E837605A47F}" presName="descendantText" presStyleLbl="alignAcc1" presStyleIdx="0" presStyleCnt="4" custFlipVert="1" custScaleX="12997" custScaleY="4960" custLinFactNeighborX="-2125" custLinFactNeighborY="-13773">
        <dgm:presLayoutVars>
          <dgm:bulletEnabled val="1"/>
        </dgm:presLayoutVars>
      </dgm:prSet>
      <dgm:spPr>
        <a:noFill/>
        <a:ln>
          <a:noFill/>
        </a:ln>
      </dgm:spPr>
    </dgm:pt>
    <dgm:pt modelId="{B7ED7C72-16B0-41B2-8C9E-FEEFF3187FF6}" type="pres">
      <dgm:prSet presAssocID="{A302ABFD-BF38-4D43-B9F6-250053E41163}" presName="sp" presStyleCnt="0"/>
      <dgm:spPr/>
    </dgm:pt>
    <dgm:pt modelId="{7A261ABA-EAB8-46B1-A322-F9567358F06B}" type="pres">
      <dgm:prSet presAssocID="{C529887D-E96E-41E8-B5C0-D84D687854A5}" presName="composite" presStyleCnt="0"/>
      <dgm:spPr/>
    </dgm:pt>
    <dgm:pt modelId="{1C8AEB8B-619C-4582-96A5-5F60F9892EF5}" type="pres">
      <dgm:prSet presAssocID="{C529887D-E96E-41E8-B5C0-D84D687854A5}" presName="parentText" presStyleLbl="alignNode1" presStyleIdx="1" presStyleCnt="4" custLinFactNeighborX="-1517" custLinFactNeighborY="0">
        <dgm:presLayoutVars>
          <dgm:chMax val="1"/>
          <dgm:bulletEnabled val="1"/>
        </dgm:presLayoutVars>
      </dgm:prSet>
      <dgm:spPr/>
      <dgm:t>
        <a:bodyPr/>
        <a:lstStyle/>
        <a:p>
          <a:endParaRPr lang="en-US"/>
        </a:p>
      </dgm:t>
    </dgm:pt>
    <dgm:pt modelId="{012062C1-30D9-4F3E-9C1D-64C3856631A6}" type="pres">
      <dgm:prSet presAssocID="{C529887D-E96E-41E8-B5C0-D84D687854A5}" presName="descendantText" presStyleLbl="alignAcc1" presStyleIdx="1" presStyleCnt="4" custFlipVert="1" custFlipHor="0" custScaleX="24265" custScaleY="33648" custLinFactNeighborX="-18208" custLinFactNeighborY="-9564">
        <dgm:presLayoutVars>
          <dgm:bulletEnabled val="1"/>
        </dgm:presLayoutVars>
      </dgm:prSet>
      <dgm:spPr>
        <a:noFill/>
        <a:ln>
          <a:noFill/>
        </a:ln>
      </dgm:spPr>
    </dgm:pt>
    <dgm:pt modelId="{C72660F7-4F0B-421B-909B-97FD8399EB50}" type="pres">
      <dgm:prSet presAssocID="{1AA3633B-6E94-4622-9BB2-C1492D31CC68}" presName="sp" presStyleCnt="0"/>
      <dgm:spPr/>
    </dgm:pt>
    <dgm:pt modelId="{AC1543FC-9E96-4A60-9F5E-CD2E4165B2CC}" type="pres">
      <dgm:prSet presAssocID="{1BC34BA9-F173-44AC-8821-567D8F427998}" presName="composite" presStyleCnt="0"/>
      <dgm:spPr/>
    </dgm:pt>
    <dgm:pt modelId="{1E79388A-0A24-4411-A80A-5B8EF1F290D6}" type="pres">
      <dgm:prSet presAssocID="{1BC34BA9-F173-44AC-8821-567D8F427998}" presName="parentText" presStyleLbl="alignNode1" presStyleIdx="2" presStyleCnt="4" custLinFactNeighborY="0">
        <dgm:presLayoutVars>
          <dgm:chMax val="1"/>
          <dgm:bulletEnabled val="1"/>
        </dgm:presLayoutVars>
      </dgm:prSet>
      <dgm:spPr/>
      <dgm:t>
        <a:bodyPr/>
        <a:lstStyle/>
        <a:p>
          <a:endParaRPr lang="en-US"/>
        </a:p>
      </dgm:t>
    </dgm:pt>
    <dgm:pt modelId="{AAFDA5B2-45B1-438F-AF40-2B7CFD0E8354}" type="pres">
      <dgm:prSet presAssocID="{1BC34BA9-F173-44AC-8821-567D8F427998}" presName="descendantText" presStyleLbl="alignAcc1" presStyleIdx="2" presStyleCnt="4" custFlipVert="1" custFlipHor="0" custScaleX="5426" custScaleY="34949" custLinFactNeighborX="2560" custLinFactNeighborY="5851">
        <dgm:presLayoutVars>
          <dgm:bulletEnabled val="1"/>
        </dgm:presLayoutVars>
      </dgm:prSet>
      <dgm:spPr>
        <a:ln>
          <a:noFill/>
        </a:ln>
      </dgm:spPr>
    </dgm:pt>
    <dgm:pt modelId="{41225328-73DE-49F9-8BEF-FB78536C8F28}" type="pres">
      <dgm:prSet presAssocID="{D460C7B0-EE08-4D4D-AAA4-E9952A74D2C8}" presName="sp" presStyleCnt="0"/>
      <dgm:spPr/>
    </dgm:pt>
    <dgm:pt modelId="{1F3C01AA-BEBB-4609-9101-62AEE4A42572}" type="pres">
      <dgm:prSet presAssocID="{869322F2-2B9F-4551-BA94-BAB7F0F22323}" presName="composite" presStyleCnt="0"/>
      <dgm:spPr/>
    </dgm:pt>
    <dgm:pt modelId="{3B419485-5C3E-43A1-83A9-CE81C13615A3}" type="pres">
      <dgm:prSet presAssocID="{869322F2-2B9F-4551-BA94-BAB7F0F22323}" presName="parentText" presStyleLbl="alignNode1" presStyleIdx="3" presStyleCnt="4">
        <dgm:presLayoutVars>
          <dgm:chMax val="1"/>
          <dgm:bulletEnabled val="1"/>
        </dgm:presLayoutVars>
      </dgm:prSet>
      <dgm:spPr/>
      <dgm:t>
        <a:bodyPr/>
        <a:lstStyle/>
        <a:p>
          <a:endParaRPr lang="en-US"/>
        </a:p>
      </dgm:t>
    </dgm:pt>
    <dgm:pt modelId="{57B7F8FB-BB15-4F29-AD78-43738C80FEBB}" type="pres">
      <dgm:prSet presAssocID="{869322F2-2B9F-4551-BA94-BAB7F0F22323}" presName="descendantText" presStyleLbl="alignAcc1" presStyleIdx="3" presStyleCnt="4" custFlipVert="0" custFlipHor="1" custScaleX="18418" custScaleY="11663" custLinFactNeighborX="2596" custLinFactNeighborY="8230">
        <dgm:presLayoutVars>
          <dgm:bulletEnabled val="1"/>
        </dgm:presLayoutVars>
      </dgm:prSet>
      <dgm:spPr>
        <a:ln>
          <a:noFill/>
        </a:ln>
      </dgm:spPr>
    </dgm:pt>
  </dgm:ptLst>
  <dgm:cxnLst>
    <dgm:cxn modelId="{97565609-A7DF-4362-9476-3CF47B480697}" type="presOf" srcId="{5388F902-DD8B-4CC7-909C-7E837605A47F}" destId="{DA80A841-A6DD-4D1E-AB67-E4AE834C3687}" srcOrd="0" destOrd="0" presId="urn:microsoft.com/office/officeart/2005/8/layout/chevron2"/>
    <dgm:cxn modelId="{08FD85E9-869D-445B-A96E-3CCF727A6247}" srcId="{44E942DC-C4B1-4097-AD88-FA28647C3524}" destId="{C529887D-E96E-41E8-B5C0-D84D687854A5}" srcOrd="1" destOrd="0" parTransId="{4F4D749F-960A-412A-BB64-462638202FEF}" sibTransId="{1AA3633B-6E94-4622-9BB2-C1492D31CC68}"/>
    <dgm:cxn modelId="{E8A1CE87-C7FA-477F-97AB-7FA4F2966738}" srcId="{44E942DC-C4B1-4097-AD88-FA28647C3524}" destId="{5388F902-DD8B-4CC7-909C-7E837605A47F}" srcOrd="0" destOrd="0" parTransId="{73216336-FD61-483A-9D3B-97B5836090F0}" sibTransId="{A302ABFD-BF38-4D43-B9F6-250053E41163}"/>
    <dgm:cxn modelId="{7FDC5B7A-21CB-4F51-B8EA-F8B33B4AA05C}" srcId="{44E942DC-C4B1-4097-AD88-FA28647C3524}" destId="{1BC34BA9-F173-44AC-8821-567D8F427998}" srcOrd="2" destOrd="0" parTransId="{96E21ABD-8C66-4800-BB4A-93A01F7E00CE}" sibTransId="{D460C7B0-EE08-4D4D-AAA4-E9952A74D2C8}"/>
    <dgm:cxn modelId="{106B81ED-6A2A-4407-B108-A8452F9F3CFF}" type="presOf" srcId="{44E942DC-C4B1-4097-AD88-FA28647C3524}" destId="{66DB6C58-DAD5-40CC-BBCD-B33F543A1B19}" srcOrd="0" destOrd="0" presId="urn:microsoft.com/office/officeart/2005/8/layout/chevron2"/>
    <dgm:cxn modelId="{FE8DAAEF-973E-43F5-958D-5B671AF73F99}" srcId="{44E942DC-C4B1-4097-AD88-FA28647C3524}" destId="{869322F2-2B9F-4551-BA94-BAB7F0F22323}" srcOrd="3" destOrd="0" parTransId="{9DA8F987-158D-4A79-80D1-AF4264BBACEF}" sibTransId="{1B791331-12CC-470A-ACC1-520D49289A8F}"/>
    <dgm:cxn modelId="{8473FEE8-C43D-4344-BBF0-EC01CADAE0C6}" type="presOf" srcId="{1BC34BA9-F173-44AC-8821-567D8F427998}" destId="{1E79388A-0A24-4411-A80A-5B8EF1F290D6}" srcOrd="0" destOrd="0" presId="urn:microsoft.com/office/officeart/2005/8/layout/chevron2"/>
    <dgm:cxn modelId="{0206ABC6-AFDE-4572-8C38-317C3324E248}" type="presOf" srcId="{C529887D-E96E-41E8-B5C0-D84D687854A5}" destId="{1C8AEB8B-619C-4582-96A5-5F60F9892EF5}" srcOrd="0" destOrd="0" presId="urn:microsoft.com/office/officeart/2005/8/layout/chevron2"/>
    <dgm:cxn modelId="{64BC66D0-9C45-416B-83CE-988C093B5BDF}" type="presOf" srcId="{869322F2-2B9F-4551-BA94-BAB7F0F22323}" destId="{3B419485-5C3E-43A1-83A9-CE81C13615A3}" srcOrd="0" destOrd="0" presId="urn:microsoft.com/office/officeart/2005/8/layout/chevron2"/>
    <dgm:cxn modelId="{1C1365AE-0FFD-455E-8778-144B4B4AD91E}" type="presParOf" srcId="{66DB6C58-DAD5-40CC-BBCD-B33F543A1B19}" destId="{9F40C103-6D37-4A0B-AEA4-2A072BBB5179}" srcOrd="0" destOrd="0" presId="urn:microsoft.com/office/officeart/2005/8/layout/chevron2"/>
    <dgm:cxn modelId="{E2ABBF4F-9758-4816-8585-331BF0EF3169}" type="presParOf" srcId="{9F40C103-6D37-4A0B-AEA4-2A072BBB5179}" destId="{DA80A841-A6DD-4D1E-AB67-E4AE834C3687}" srcOrd="0" destOrd="0" presId="urn:microsoft.com/office/officeart/2005/8/layout/chevron2"/>
    <dgm:cxn modelId="{6D1A78DF-674F-47AE-A0BF-78A771CD1FA3}" type="presParOf" srcId="{9F40C103-6D37-4A0B-AEA4-2A072BBB5179}" destId="{4CB56A5A-330A-4A1F-8657-A043F352FD6E}" srcOrd="1" destOrd="0" presId="urn:microsoft.com/office/officeart/2005/8/layout/chevron2"/>
    <dgm:cxn modelId="{19D5E403-B18D-47E4-A7B4-D136F4C95A65}" type="presParOf" srcId="{66DB6C58-DAD5-40CC-BBCD-B33F543A1B19}" destId="{B7ED7C72-16B0-41B2-8C9E-FEEFF3187FF6}" srcOrd="1" destOrd="0" presId="urn:microsoft.com/office/officeart/2005/8/layout/chevron2"/>
    <dgm:cxn modelId="{F0555129-1BCB-4903-AFA6-CC7FA8A5DD6D}" type="presParOf" srcId="{66DB6C58-DAD5-40CC-BBCD-B33F543A1B19}" destId="{7A261ABA-EAB8-46B1-A322-F9567358F06B}" srcOrd="2" destOrd="0" presId="urn:microsoft.com/office/officeart/2005/8/layout/chevron2"/>
    <dgm:cxn modelId="{A5F8780A-0213-42C6-BB17-92FBEDB6B590}" type="presParOf" srcId="{7A261ABA-EAB8-46B1-A322-F9567358F06B}" destId="{1C8AEB8B-619C-4582-96A5-5F60F9892EF5}" srcOrd="0" destOrd="0" presId="urn:microsoft.com/office/officeart/2005/8/layout/chevron2"/>
    <dgm:cxn modelId="{F9E45FFC-923E-4BCC-8024-6DF0355FDFE5}" type="presParOf" srcId="{7A261ABA-EAB8-46B1-A322-F9567358F06B}" destId="{012062C1-30D9-4F3E-9C1D-64C3856631A6}" srcOrd="1" destOrd="0" presId="urn:microsoft.com/office/officeart/2005/8/layout/chevron2"/>
    <dgm:cxn modelId="{E3364465-F414-4EA0-B6D8-955A8FD2DB3B}" type="presParOf" srcId="{66DB6C58-DAD5-40CC-BBCD-B33F543A1B19}" destId="{C72660F7-4F0B-421B-909B-97FD8399EB50}" srcOrd="3" destOrd="0" presId="urn:microsoft.com/office/officeart/2005/8/layout/chevron2"/>
    <dgm:cxn modelId="{339320FC-64A8-45C4-8BA5-E10CD7ECB6AD}" type="presParOf" srcId="{66DB6C58-DAD5-40CC-BBCD-B33F543A1B19}" destId="{AC1543FC-9E96-4A60-9F5E-CD2E4165B2CC}" srcOrd="4" destOrd="0" presId="urn:microsoft.com/office/officeart/2005/8/layout/chevron2"/>
    <dgm:cxn modelId="{573584CA-9C0A-4EE1-B94F-2AC31CF4FD46}" type="presParOf" srcId="{AC1543FC-9E96-4A60-9F5E-CD2E4165B2CC}" destId="{1E79388A-0A24-4411-A80A-5B8EF1F290D6}" srcOrd="0" destOrd="0" presId="urn:microsoft.com/office/officeart/2005/8/layout/chevron2"/>
    <dgm:cxn modelId="{90BF6BD3-846A-4D66-8B0E-79857D7EFB5E}" type="presParOf" srcId="{AC1543FC-9E96-4A60-9F5E-CD2E4165B2CC}" destId="{AAFDA5B2-45B1-438F-AF40-2B7CFD0E8354}" srcOrd="1" destOrd="0" presId="urn:microsoft.com/office/officeart/2005/8/layout/chevron2"/>
    <dgm:cxn modelId="{4AB287CC-7A6A-4C7E-9937-46F91031451C}" type="presParOf" srcId="{66DB6C58-DAD5-40CC-BBCD-B33F543A1B19}" destId="{41225328-73DE-49F9-8BEF-FB78536C8F28}" srcOrd="5" destOrd="0" presId="urn:microsoft.com/office/officeart/2005/8/layout/chevron2"/>
    <dgm:cxn modelId="{F5E10CA4-2326-4D2D-BBC1-EB9C1255F69A}" type="presParOf" srcId="{66DB6C58-DAD5-40CC-BBCD-B33F543A1B19}" destId="{1F3C01AA-BEBB-4609-9101-62AEE4A42572}" srcOrd="6" destOrd="0" presId="urn:microsoft.com/office/officeart/2005/8/layout/chevron2"/>
    <dgm:cxn modelId="{C61047D2-357D-460D-952A-44D5F3C189DD}" type="presParOf" srcId="{1F3C01AA-BEBB-4609-9101-62AEE4A42572}" destId="{3B419485-5C3E-43A1-83A9-CE81C13615A3}" srcOrd="0" destOrd="0" presId="urn:microsoft.com/office/officeart/2005/8/layout/chevron2"/>
    <dgm:cxn modelId="{9503F64B-AB70-448D-AB75-8903C408BB8C}" type="presParOf" srcId="{1F3C01AA-BEBB-4609-9101-62AEE4A42572}" destId="{57B7F8FB-BB15-4F29-AD78-43738C80FEB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0A841-A6DD-4D1E-AB67-E4AE834C3687}">
      <dsp:nvSpPr>
        <dsp:cNvPr id="0" name=""/>
        <dsp:cNvSpPr/>
      </dsp:nvSpPr>
      <dsp:spPr>
        <a:xfrm rot="5400000">
          <a:off x="1105611" y="224073"/>
          <a:ext cx="1478610" cy="1035027"/>
        </a:xfrm>
        <a:prstGeom prst="chevron">
          <a:avLst/>
        </a:prstGeom>
        <a:solidFill>
          <a:srgbClr val="DC651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v-SE" sz="1600" kern="1200" dirty="0"/>
            <a:t>Planing </a:t>
          </a:r>
          <a:endParaRPr lang="en-US" sz="1600" kern="1200" dirty="0"/>
        </a:p>
      </dsp:txBody>
      <dsp:txXfrm rot="-5400000">
        <a:off x="1327403" y="519796"/>
        <a:ext cx="1035027" cy="443583"/>
      </dsp:txXfrm>
    </dsp:sp>
    <dsp:sp modelId="{4CB56A5A-330A-4A1F-8657-A043F352FD6E}">
      <dsp:nvSpPr>
        <dsp:cNvPr id="0" name=""/>
        <dsp:cNvSpPr/>
      </dsp:nvSpPr>
      <dsp:spPr>
        <a:xfrm rot="16200000" flipV="1">
          <a:off x="2566416" y="111886"/>
          <a:ext cx="47670" cy="477145"/>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C8AEB8B-619C-4582-96A5-5F60F9892EF5}">
      <dsp:nvSpPr>
        <dsp:cNvPr id="0" name=""/>
        <dsp:cNvSpPr/>
      </dsp:nvSpPr>
      <dsp:spPr>
        <a:xfrm rot="5400000">
          <a:off x="1089910" y="1558301"/>
          <a:ext cx="1478610" cy="1035027"/>
        </a:xfrm>
        <a:prstGeom prst="chevron">
          <a:avLst/>
        </a:prstGeom>
        <a:solidFill>
          <a:srgbClr val="6F378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v-SE" sz="1600" kern="1200" dirty="0"/>
            <a:t>Start-</a:t>
          </a:r>
          <a:r>
            <a:rPr lang="sv-SE" sz="1600" kern="1200" dirty="0" err="1"/>
            <a:t>Up</a:t>
          </a:r>
          <a:endParaRPr lang="en-US" sz="1600" kern="1200" dirty="0"/>
        </a:p>
      </dsp:txBody>
      <dsp:txXfrm rot="-5400000">
        <a:off x="1311702" y="1854024"/>
        <a:ext cx="1035027" cy="443583"/>
      </dsp:txXfrm>
    </dsp:sp>
    <dsp:sp modelId="{012062C1-30D9-4F3E-9C1D-64C3856631A6}">
      <dsp:nvSpPr>
        <dsp:cNvPr id="0" name=""/>
        <dsp:cNvSpPr/>
      </dsp:nvSpPr>
      <dsp:spPr>
        <a:xfrm rot="16200000" flipV="1">
          <a:off x="2103266" y="1279731"/>
          <a:ext cx="323389" cy="890815"/>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E79388A-0A24-4411-A80A-5B8EF1F290D6}">
      <dsp:nvSpPr>
        <dsp:cNvPr id="0" name=""/>
        <dsp:cNvSpPr/>
      </dsp:nvSpPr>
      <dsp:spPr>
        <a:xfrm rot="5400000">
          <a:off x="1105611" y="2892529"/>
          <a:ext cx="1478610" cy="1035027"/>
        </a:xfrm>
        <a:prstGeom prst="chevron">
          <a:avLst/>
        </a:prstGeom>
        <a:solidFill>
          <a:srgbClr val="3C95B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v-SE" sz="1600" kern="1200" dirty="0" err="1"/>
            <a:t>Conduct</a:t>
          </a:r>
          <a:endParaRPr lang="en-US" sz="1600" kern="1200" dirty="0"/>
        </a:p>
      </dsp:txBody>
      <dsp:txXfrm rot="-5400000">
        <a:off x="1327403" y="3188252"/>
        <a:ext cx="1035027" cy="443583"/>
      </dsp:txXfrm>
    </dsp:sp>
    <dsp:sp modelId="{AAFDA5B2-45B1-438F-AF40-2B7CFD0E8354}">
      <dsp:nvSpPr>
        <dsp:cNvPr id="0" name=""/>
        <dsp:cNvSpPr/>
      </dsp:nvSpPr>
      <dsp:spPr>
        <a:xfrm rot="16200000" flipV="1">
          <a:off x="2416146" y="3107920"/>
          <a:ext cx="335893" cy="199199"/>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419485-5C3E-43A1-83A9-CE81C13615A3}">
      <dsp:nvSpPr>
        <dsp:cNvPr id="0" name=""/>
        <dsp:cNvSpPr/>
      </dsp:nvSpPr>
      <dsp:spPr>
        <a:xfrm rot="5400000">
          <a:off x="1105611" y="4226757"/>
          <a:ext cx="1478610" cy="1035027"/>
        </a:xfrm>
        <a:prstGeom prst="chevron">
          <a:avLst/>
        </a:prstGeom>
        <a:solidFill>
          <a:srgbClr val="63A70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v-SE" sz="1600" kern="1200" dirty="0" err="1"/>
            <a:t>Analysis</a:t>
          </a:r>
          <a:endParaRPr lang="en-US" sz="1400" kern="1200" dirty="0"/>
        </a:p>
      </dsp:txBody>
      <dsp:txXfrm rot="-5400000">
        <a:off x="1327403" y="4522480"/>
        <a:ext cx="1035027" cy="443583"/>
      </dsp:txXfrm>
    </dsp:sp>
    <dsp:sp modelId="{57B7F8FB-BB15-4F29-AD78-43738C80FEBB}">
      <dsp:nvSpPr>
        <dsp:cNvPr id="0" name=""/>
        <dsp:cNvSpPr/>
      </dsp:nvSpPr>
      <dsp:spPr>
        <a:xfrm rot="16200000" flipH="1">
          <a:off x="2835084" y="4226532"/>
          <a:ext cx="112092" cy="67616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9B724BED-F6AC-476E-A421-A8718AE110C5}" type="datetimeFigureOut">
              <a:rPr lang="en-US" smtClean="0"/>
              <a:pPr/>
              <a:t>10/23/2024</a:t>
            </a:fld>
            <a:endParaRPr lang="en-US"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BAA2BE5-038D-446E-9F26-2425C06D26AF}" type="slidenum">
              <a:rPr lang="en-US" smtClean="0"/>
              <a:pPr/>
              <a:t>‹#›</a:t>
            </a:fld>
            <a:endParaRPr lang="en-US" dirty="0"/>
          </a:p>
        </p:txBody>
      </p:sp>
    </p:spTree>
    <p:extLst>
      <p:ext uri="{BB962C8B-B14F-4D97-AF65-F5344CB8AC3E}">
        <p14:creationId xmlns:p14="http://schemas.microsoft.com/office/powerpoint/2010/main" val="36411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OK</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DF319-6A60-4E44-97E8-607B5119A53C}" type="slidenum">
              <a:rPr kumimoji="0" lang="en-IN"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36254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2BE5-038D-446E-9F26-2425C06D26A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496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ea typeface="+mn-ea"/>
                <a:cs typeface="+mn-cs"/>
              </a:rPr>
              <a:t>Världsledande</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på</a:t>
            </a:r>
            <a:r>
              <a:rPr lang="en-US" sz="1200" kern="1200" dirty="0">
                <a:solidFill>
                  <a:schemeClr val="tx1"/>
                </a:solidFill>
                <a:effectLst/>
                <a:ea typeface="+mn-ea"/>
                <a:cs typeface="+mn-cs"/>
              </a:rPr>
              <a:t> R-RCT-</a:t>
            </a:r>
            <a:r>
              <a:rPr lang="en-US" sz="1200" kern="1200" dirty="0" err="1">
                <a:solidFill>
                  <a:schemeClr val="tx1"/>
                </a:solidFill>
                <a:effectLst/>
                <a:ea typeface="+mn-ea"/>
                <a:cs typeface="+mn-cs"/>
              </a:rPr>
              <a:t>konceptet</a:t>
            </a:r>
            <a:r>
              <a:rPr lang="en-US" sz="1200" kern="1200" dirty="0">
                <a:solidFill>
                  <a:schemeClr val="tx1"/>
                </a:solidFill>
                <a:effectLst/>
                <a:ea typeface="+mn-ea"/>
                <a:cs typeface="+mn-cs"/>
              </a:rPr>
              <a:t/>
            </a:r>
            <a:br>
              <a:rPr lang="en-US" sz="1200" kern="1200" dirty="0">
                <a:solidFill>
                  <a:schemeClr val="tx1"/>
                </a:solidFill>
                <a:effectLst/>
                <a:ea typeface="+mn-ea"/>
                <a:cs typeface="+mn-cs"/>
              </a:rPr>
            </a:br>
            <a:r>
              <a:rPr lang="en-US" sz="1200" kern="1200" dirty="0" err="1">
                <a:solidFill>
                  <a:schemeClr val="tx1"/>
                </a:solidFill>
                <a:effectLst/>
                <a:ea typeface="+mn-ea"/>
                <a:cs typeface="+mn-cs"/>
              </a:rPr>
              <a:t>Flera</a:t>
            </a:r>
            <a:r>
              <a:rPr lang="en-US" sz="1200" kern="1200" dirty="0">
                <a:solidFill>
                  <a:schemeClr val="tx1"/>
                </a:solidFill>
                <a:effectLst/>
                <a:ea typeface="+mn-ea"/>
                <a:cs typeface="+mn-cs"/>
              </a:rPr>
              <a:t> R-RCT </a:t>
            </a:r>
            <a:r>
              <a:rPr lang="en-US" sz="1200" kern="1200" dirty="0" err="1">
                <a:solidFill>
                  <a:schemeClr val="tx1"/>
                </a:solidFill>
                <a:effectLst/>
                <a:ea typeface="+mn-ea"/>
                <a:cs typeface="+mn-cs"/>
              </a:rPr>
              <a:t>som</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utförts</a:t>
            </a:r>
            <a:r>
              <a:rPr lang="en-US" sz="1200" kern="1200" dirty="0">
                <a:solidFill>
                  <a:schemeClr val="tx1"/>
                </a:solidFill>
                <a:effectLst/>
                <a:ea typeface="+mn-ea"/>
                <a:cs typeface="+mn-cs"/>
              </a:rPr>
              <a:t> vid UCR </a:t>
            </a:r>
            <a:r>
              <a:rPr lang="en-US" sz="1200" kern="1200" dirty="0" err="1">
                <a:solidFill>
                  <a:schemeClr val="tx1"/>
                </a:solidFill>
                <a:effectLst/>
                <a:ea typeface="+mn-ea"/>
                <a:cs typeface="+mn-cs"/>
              </a:rPr>
              <a:t>har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lett</a:t>
            </a:r>
            <a:r>
              <a:rPr lang="en-US" sz="1200" kern="1200" dirty="0">
                <a:solidFill>
                  <a:schemeClr val="tx1"/>
                </a:solidFill>
                <a:effectLst/>
                <a:ea typeface="+mn-ea"/>
                <a:cs typeface="+mn-cs"/>
              </a:rPr>
              <a:t> till </a:t>
            </a:r>
            <a:r>
              <a:rPr lang="en-US" sz="1200" kern="1200" dirty="0" err="1">
                <a:solidFill>
                  <a:schemeClr val="tx1"/>
                </a:solidFill>
                <a:effectLst/>
                <a:ea typeface="+mn-ea"/>
                <a:cs typeface="+mn-cs"/>
              </a:rPr>
              <a:t>omedelbara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och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viktiga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ändringar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internationella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riktlinjer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för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behandling</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och</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emellanåt</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möjlighet</a:t>
            </a:r>
            <a:r>
              <a:rPr lang="en-US" sz="1200" kern="1200" dirty="0">
                <a:solidFill>
                  <a:schemeClr val="tx1"/>
                </a:solidFill>
                <a:effectLst/>
                <a:ea typeface="+mn-ea"/>
                <a:cs typeface="+mn-cs"/>
              </a:rPr>
              <a:t> till </a:t>
            </a:r>
            <a:r>
              <a:rPr lang="en-US" sz="1200" kern="1200" dirty="0" err="1">
                <a:solidFill>
                  <a:schemeClr val="tx1"/>
                </a:solidFill>
                <a:effectLst/>
                <a:ea typeface="+mn-ea"/>
                <a:cs typeface="+mn-cs"/>
              </a:rPr>
              <a:t>stora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ekonomiska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besparingar</a:t>
            </a:r>
            <a:r>
              <a:rPr lang="en-US" sz="1200" kern="1200" dirty="0">
                <a:solidFill>
                  <a:schemeClr val="tx1"/>
                </a:solidFill>
                <a:effectLst/>
                <a:ea typeface="+mn-ea"/>
                <a:cs typeface="+mn-cs"/>
              </a:rPr>
              <a:t>.</a:t>
            </a:r>
            <a:br>
              <a:rPr lang="en-US" sz="1200" kern="1200" dirty="0">
                <a:solidFill>
                  <a:schemeClr val="tx1"/>
                </a:solidFill>
                <a:effectLst/>
                <a:ea typeface="+mn-ea"/>
                <a:cs typeface="+mn-cs"/>
              </a:rPr>
            </a:br>
            <a:endParaRPr lang="en-US" sz="12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DF319-6A60-4E44-97E8-607B5119A53C}" type="slidenum">
              <a:rPr kumimoji="0" lang="en-I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664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These</a:t>
            </a:r>
            <a:r>
              <a:rPr lang="sv-SE" dirty="0"/>
              <a:t> </a:t>
            </a:r>
            <a:r>
              <a:rPr lang="sv-SE" dirty="0" err="1"/>
              <a:t>are</a:t>
            </a:r>
            <a:r>
              <a:rPr lang="sv-SE" dirty="0"/>
              <a:t> </a:t>
            </a:r>
            <a:r>
              <a:rPr lang="sv-SE" dirty="0" err="1"/>
              <a:t>our</a:t>
            </a:r>
            <a:r>
              <a:rPr lang="sv-SE" dirty="0"/>
              <a:t> </a:t>
            </a:r>
            <a:r>
              <a:rPr lang="sv-SE" dirty="0" err="1"/>
              <a:t>cor</a:t>
            </a:r>
            <a:r>
              <a:rPr lang="sv-SE" dirty="0"/>
              <a:t> areas - </a:t>
            </a:r>
            <a:r>
              <a:rPr lang="sv-SE" dirty="0" err="1"/>
              <a:t>clinical</a:t>
            </a:r>
            <a:r>
              <a:rPr lang="sv-SE" dirty="0"/>
              <a:t> </a:t>
            </a:r>
            <a:r>
              <a:rPr lang="sv-SE" dirty="0" err="1"/>
              <a:t>reserach</a:t>
            </a:r>
            <a:r>
              <a:rPr lang="sv-SE" dirty="0"/>
              <a:t>, </a:t>
            </a:r>
            <a:r>
              <a:rPr lang="sv-SE" dirty="0" err="1"/>
              <a:t>clinical</a:t>
            </a:r>
            <a:r>
              <a:rPr lang="sv-SE" dirty="0"/>
              <a:t> </a:t>
            </a:r>
            <a:r>
              <a:rPr lang="sv-SE" dirty="0" err="1"/>
              <a:t>quality</a:t>
            </a:r>
            <a:r>
              <a:rPr lang="sv-SE" dirty="0"/>
              <a:t> </a:t>
            </a:r>
            <a:r>
              <a:rPr lang="sv-SE" dirty="0" err="1"/>
              <a:t>registries</a:t>
            </a:r>
            <a:r>
              <a:rPr lang="sv-SE" dirty="0"/>
              <a:t> in </a:t>
            </a:r>
            <a:r>
              <a:rPr lang="sv-SE" dirty="0" err="1"/>
              <a:t>health</a:t>
            </a:r>
            <a:r>
              <a:rPr lang="sv-SE" dirty="0"/>
              <a:t> </a:t>
            </a:r>
            <a:r>
              <a:rPr lang="sv-SE" dirty="0" err="1"/>
              <a:t>care</a:t>
            </a:r>
            <a:r>
              <a:rPr lang="sv-SE" dirty="0"/>
              <a:t>, and </a:t>
            </a:r>
            <a:r>
              <a:rPr lang="sv-SE" dirty="0" err="1"/>
              <a:t>large</a:t>
            </a:r>
            <a:r>
              <a:rPr lang="sv-SE" dirty="0"/>
              <a:t> </a:t>
            </a:r>
            <a:r>
              <a:rPr lang="sv-SE" dirty="0" err="1"/>
              <a:t>scale</a:t>
            </a:r>
            <a:r>
              <a:rPr lang="sv-SE" dirty="0"/>
              <a:t> biobanking and </a:t>
            </a:r>
            <a:r>
              <a:rPr lang="sv-SE" dirty="0" err="1"/>
              <a:t>biomarker</a:t>
            </a:r>
            <a:r>
              <a:rPr lang="sv-SE" dirty="0"/>
              <a:t> </a:t>
            </a:r>
            <a:r>
              <a:rPr lang="sv-SE" dirty="0" err="1"/>
              <a:t>analyses</a:t>
            </a:r>
            <a:r>
              <a:rPr lang="sv-SE" dirty="0"/>
              <a:t>.</a:t>
            </a:r>
          </a:p>
          <a:p>
            <a:endParaRPr lang="sv-SE" dirty="0"/>
          </a:p>
          <a:p>
            <a:r>
              <a:rPr lang="sv-SE" dirty="0" err="1"/>
              <a:t>Combining</a:t>
            </a:r>
            <a:r>
              <a:rPr lang="sv-SE" dirty="0"/>
              <a:t> </a:t>
            </a:r>
            <a:r>
              <a:rPr lang="sv-SE" dirty="0" err="1"/>
              <a:t>academic</a:t>
            </a:r>
            <a:r>
              <a:rPr lang="sv-SE" dirty="0"/>
              <a:t>, </a:t>
            </a:r>
            <a:r>
              <a:rPr lang="sv-SE" dirty="0" err="1"/>
              <a:t>clinical</a:t>
            </a:r>
            <a:r>
              <a:rPr lang="sv-SE" dirty="0"/>
              <a:t> and </a:t>
            </a:r>
            <a:r>
              <a:rPr lang="sv-SE" dirty="0" err="1"/>
              <a:t>technical</a:t>
            </a:r>
            <a:r>
              <a:rPr lang="sv-SE" dirty="0"/>
              <a:t> </a:t>
            </a:r>
            <a:r>
              <a:rPr lang="sv-SE" dirty="0" err="1"/>
              <a:t>expertise</a:t>
            </a:r>
            <a:r>
              <a:rPr lang="sv-SE" dirty="0"/>
              <a:t> in </a:t>
            </a:r>
            <a:r>
              <a:rPr lang="sv-SE" dirty="0" err="1"/>
              <a:t>one</a:t>
            </a:r>
            <a:r>
              <a:rPr lang="sv-SE" dirty="0"/>
              <a:t> organisation </a:t>
            </a:r>
            <a:r>
              <a:rPr lang="sv-SE" dirty="0" err="1"/>
              <a:t>creates</a:t>
            </a:r>
            <a:r>
              <a:rPr lang="sv-SE" dirty="0"/>
              <a:t> an </a:t>
            </a:r>
            <a:r>
              <a:rPr lang="sv-SE" dirty="0" err="1"/>
              <a:t>unique</a:t>
            </a:r>
            <a:r>
              <a:rPr lang="sv-SE" dirty="0"/>
              <a:t> </a:t>
            </a:r>
            <a:r>
              <a:rPr lang="sv-SE" dirty="0" err="1"/>
              <a:t>millieu</a:t>
            </a:r>
            <a:r>
              <a:rPr lang="sv-SE" dirty="0"/>
              <a:t> for innovative </a:t>
            </a:r>
            <a:r>
              <a:rPr lang="sv-SE" dirty="0" err="1"/>
              <a:t>projects</a:t>
            </a:r>
            <a:r>
              <a:rPr lang="sv-SE"/>
              <a:t>.</a:t>
            </a:r>
            <a:endParaRPr lang="sv-SE" dirty="0"/>
          </a:p>
        </p:txBody>
      </p:sp>
      <p:sp>
        <p:nvSpPr>
          <p:cNvPr id="4" name="Platshållare för bildnummer 3"/>
          <p:cNvSpPr>
            <a:spLocks noGrp="1"/>
          </p:cNvSpPr>
          <p:nvPr>
            <p:ph type="sldNum" sz="quarter" idx="5"/>
          </p:nvPr>
        </p:nvSpPr>
        <p:spPr/>
        <p:txBody>
          <a:bodyPr/>
          <a:lstStyle/>
          <a:p>
            <a:fld id="{070DF319-6A60-4E44-97E8-607B5119A53C}" type="slidenum">
              <a:rPr lang="en-IN" smtClean="0"/>
              <a:t>24</a:t>
            </a:fld>
            <a:endParaRPr lang="en-IN"/>
          </a:p>
        </p:txBody>
      </p:sp>
    </p:spTree>
    <p:extLst>
      <p:ext uri="{BB962C8B-B14F-4D97-AF65-F5344CB8AC3E}">
        <p14:creationId xmlns:p14="http://schemas.microsoft.com/office/powerpoint/2010/main" val="417548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These</a:t>
            </a:r>
            <a:r>
              <a:rPr lang="sv-SE" dirty="0"/>
              <a:t> </a:t>
            </a:r>
            <a:r>
              <a:rPr lang="sv-SE" dirty="0" err="1"/>
              <a:t>are</a:t>
            </a:r>
            <a:r>
              <a:rPr lang="sv-SE" dirty="0"/>
              <a:t> </a:t>
            </a:r>
            <a:r>
              <a:rPr lang="sv-SE" dirty="0" err="1"/>
              <a:t>our</a:t>
            </a:r>
            <a:r>
              <a:rPr lang="sv-SE" dirty="0"/>
              <a:t> </a:t>
            </a:r>
            <a:r>
              <a:rPr lang="sv-SE" dirty="0" err="1"/>
              <a:t>cor</a:t>
            </a:r>
            <a:r>
              <a:rPr lang="sv-SE" dirty="0"/>
              <a:t> areas - </a:t>
            </a:r>
            <a:r>
              <a:rPr lang="sv-SE" dirty="0" err="1"/>
              <a:t>clinical</a:t>
            </a:r>
            <a:r>
              <a:rPr lang="sv-SE" dirty="0"/>
              <a:t> </a:t>
            </a:r>
            <a:r>
              <a:rPr lang="sv-SE" dirty="0" err="1"/>
              <a:t>reserach</a:t>
            </a:r>
            <a:r>
              <a:rPr lang="sv-SE" dirty="0"/>
              <a:t>, </a:t>
            </a:r>
            <a:r>
              <a:rPr lang="sv-SE" dirty="0" err="1"/>
              <a:t>clinical</a:t>
            </a:r>
            <a:r>
              <a:rPr lang="sv-SE" dirty="0"/>
              <a:t> </a:t>
            </a:r>
            <a:r>
              <a:rPr lang="sv-SE" dirty="0" err="1"/>
              <a:t>quality</a:t>
            </a:r>
            <a:r>
              <a:rPr lang="sv-SE" dirty="0"/>
              <a:t> </a:t>
            </a:r>
            <a:r>
              <a:rPr lang="sv-SE" dirty="0" err="1"/>
              <a:t>registries</a:t>
            </a:r>
            <a:r>
              <a:rPr lang="sv-SE" dirty="0"/>
              <a:t> in </a:t>
            </a:r>
            <a:r>
              <a:rPr lang="sv-SE" dirty="0" err="1"/>
              <a:t>health</a:t>
            </a:r>
            <a:r>
              <a:rPr lang="sv-SE" dirty="0"/>
              <a:t> </a:t>
            </a:r>
            <a:r>
              <a:rPr lang="sv-SE" dirty="0" err="1"/>
              <a:t>care</a:t>
            </a:r>
            <a:r>
              <a:rPr lang="sv-SE" dirty="0"/>
              <a:t>, and </a:t>
            </a:r>
            <a:r>
              <a:rPr lang="sv-SE" dirty="0" err="1"/>
              <a:t>large</a:t>
            </a:r>
            <a:r>
              <a:rPr lang="sv-SE" dirty="0"/>
              <a:t> </a:t>
            </a:r>
            <a:r>
              <a:rPr lang="sv-SE" dirty="0" err="1"/>
              <a:t>scale</a:t>
            </a:r>
            <a:r>
              <a:rPr lang="sv-SE" dirty="0"/>
              <a:t> biobanking and </a:t>
            </a:r>
            <a:r>
              <a:rPr lang="sv-SE" dirty="0" err="1"/>
              <a:t>biomarker</a:t>
            </a:r>
            <a:r>
              <a:rPr lang="sv-SE" dirty="0"/>
              <a:t> </a:t>
            </a:r>
            <a:r>
              <a:rPr lang="sv-SE" dirty="0" err="1"/>
              <a:t>analyses</a:t>
            </a:r>
            <a:r>
              <a:rPr lang="sv-SE" dirty="0"/>
              <a:t>.</a:t>
            </a:r>
          </a:p>
          <a:p>
            <a:endParaRPr lang="sv-SE" dirty="0"/>
          </a:p>
          <a:p>
            <a:r>
              <a:rPr lang="sv-SE" dirty="0" err="1"/>
              <a:t>Combining</a:t>
            </a:r>
            <a:r>
              <a:rPr lang="sv-SE" dirty="0"/>
              <a:t> </a:t>
            </a:r>
            <a:r>
              <a:rPr lang="sv-SE" dirty="0" err="1"/>
              <a:t>academic</a:t>
            </a:r>
            <a:r>
              <a:rPr lang="sv-SE" dirty="0"/>
              <a:t>, </a:t>
            </a:r>
            <a:r>
              <a:rPr lang="sv-SE" dirty="0" err="1"/>
              <a:t>clinical</a:t>
            </a:r>
            <a:r>
              <a:rPr lang="sv-SE" dirty="0"/>
              <a:t> and </a:t>
            </a:r>
            <a:r>
              <a:rPr lang="sv-SE" dirty="0" err="1"/>
              <a:t>technical</a:t>
            </a:r>
            <a:r>
              <a:rPr lang="sv-SE" dirty="0"/>
              <a:t> </a:t>
            </a:r>
            <a:r>
              <a:rPr lang="sv-SE" dirty="0" err="1"/>
              <a:t>expertise</a:t>
            </a:r>
            <a:r>
              <a:rPr lang="sv-SE" dirty="0"/>
              <a:t> in </a:t>
            </a:r>
            <a:r>
              <a:rPr lang="sv-SE" dirty="0" err="1"/>
              <a:t>one</a:t>
            </a:r>
            <a:r>
              <a:rPr lang="sv-SE" dirty="0"/>
              <a:t> organisation </a:t>
            </a:r>
            <a:r>
              <a:rPr lang="sv-SE" dirty="0" err="1"/>
              <a:t>creates</a:t>
            </a:r>
            <a:r>
              <a:rPr lang="sv-SE" dirty="0"/>
              <a:t> an </a:t>
            </a:r>
            <a:r>
              <a:rPr lang="sv-SE" dirty="0" err="1"/>
              <a:t>unique</a:t>
            </a:r>
            <a:r>
              <a:rPr lang="sv-SE" dirty="0"/>
              <a:t> </a:t>
            </a:r>
            <a:r>
              <a:rPr lang="sv-SE" dirty="0" err="1"/>
              <a:t>millieu</a:t>
            </a:r>
            <a:r>
              <a:rPr lang="sv-SE" dirty="0"/>
              <a:t> for innovative </a:t>
            </a:r>
            <a:r>
              <a:rPr lang="sv-SE" dirty="0" err="1"/>
              <a:t>projects</a:t>
            </a:r>
            <a:r>
              <a:rPr lang="sv-SE"/>
              <a:t>.</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DF319-6A60-4E44-97E8-607B5119A53C}" type="slidenum">
              <a:rPr kumimoji="0" lang="en-I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918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Befor </a:t>
            </a:r>
            <a:r>
              <a:rPr lang="sv-SE" dirty="0" err="1"/>
              <a:t>describing</a:t>
            </a:r>
            <a:r>
              <a:rPr lang="sv-SE" dirty="0"/>
              <a:t> </a:t>
            </a:r>
            <a:r>
              <a:rPr lang="sv-SE" dirty="0" err="1"/>
              <a:t>our</a:t>
            </a:r>
            <a:r>
              <a:rPr lang="sv-SE" dirty="0"/>
              <a:t> </a:t>
            </a:r>
            <a:r>
              <a:rPr lang="sv-SE" dirty="0" err="1"/>
              <a:t>work</a:t>
            </a:r>
            <a:r>
              <a:rPr lang="sv-SE" dirty="0"/>
              <a:t> </a:t>
            </a:r>
            <a:r>
              <a:rPr lang="sv-SE" dirty="0" err="1"/>
              <a:t>with</a:t>
            </a:r>
            <a:r>
              <a:rPr lang="sv-SE" dirty="0"/>
              <a:t> </a:t>
            </a:r>
            <a:r>
              <a:rPr lang="sv-SE" dirty="0" err="1"/>
              <a:t>clinical</a:t>
            </a:r>
            <a:r>
              <a:rPr lang="sv-SE" dirty="0"/>
              <a:t> </a:t>
            </a:r>
            <a:r>
              <a:rPr lang="sv-SE" dirty="0" err="1"/>
              <a:t>trials</a:t>
            </a:r>
            <a:r>
              <a:rPr lang="sv-SE" dirty="0"/>
              <a:t> and </a:t>
            </a:r>
            <a:r>
              <a:rPr lang="sv-SE" dirty="0" err="1"/>
              <a:t>clinical</a:t>
            </a:r>
            <a:r>
              <a:rPr lang="sv-SE" dirty="0"/>
              <a:t> studies – I </a:t>
            </a:r>
            <a:r>
              <a:rPr lang="sv-SE" dirty="0" err="1"/>
              <a:t>will</a:t>
            </a:r>
            <a:r>
              <a:rPr lang="sv-SE" dirty="0"/>
              <a:t> just </a:t>
            </a:r>
            <a:r>
              <a:rPr lang="sv-SE" dirty="0" err="1"/>
              <a:t>give</a:t>
            </a:r>
            <a:r>
              <a:rPr lang="sv-SE" dirty="0"/>
              <a:t> </a:t>
            </a:r>
            <a:r>
              <a:rPr lang="sv-SE" dirty="0" err="1"/>
              <a:t>you</a:t>
            </a:r>
            <a:r>
              <a:rPr lang="sv-SE" dirty="0"/>
              <a:t> a </a:t>
            </a:r>
            <a:r>
              <a:rPr lang="sv-SE" dirty="0" err="1"/>
              <a:t>brief</a:t>
            </a:r>
            <a:r>
              <a:rPr lang="sv-SE" dirty="0"/>
              <a:t> </a:t>
            </a:r>
            <a:r>
              <a:rPr lang="sv-SE" dirty="0" err="1"/>
              <a:t>introduction</a:t>
            </a:r>
            <a:r>
              <a:rPr lang="sv-SE" dirty="0"/>
              <a:t> to </a:t>
            </a:r>
            <a:r>
              <a:rPr lang="sv-SE" dirty="0" err="1"/>
              <a:t>our</a:t>
            </a:r>
            <a:r>
              <a:rPr lang="sv-SE" dirty="0"/>
              <a:t> </a:t>
            </a:r>
            <a:r>
              <a:rPr lang="sv-SE" dirty="0" err="1"/>
              <a:t>work</a:t>
            </a:r>
            <a:r>
              <a:rPr lang="sv-SE" dirty="0"/>
              <a:t> </a:t>
            </a:r>
            <a:r>
              <a:rPr lang="sv-SE" dirty="0" err="1"/>
              <a:t>with</a:t>
            </a:r>
            <a:r>
              <a:rPr lang="sv-SE" dirty="0"/>
              <a:t> </a:t>
            </a:r>
            <a:r>
              <a:rPr lang="sv-SE" dirty="0" err="1"/>
              <a:t>clinical</a:t>
            </a:r>
            <a:r>
              <a:rPr lang="sv-SE" dirty="0"/>
              <a:t> </a:t>
            </a:r>
            <a:r>
              <a:rPr lang="sv-SE" dirty="0" err="1"/>
              <a:t>quality</a:t>
            </a:r>
            <a:r>
              <a:rPr lang="sv-SE" dirty="0"/>
              <a:t> </a:t>
            </a:r>
            <a:r>
              <a:rPr lang="sv-SE" dirty="0" err="1"/>
              <a:t>registries</a:t>
            </a:r>
            <a:endParaRPr lang="sv-SE" dirty="0"/>
          </a:p>
        </p:txBody>
      </p:sp>
      <p:sp>
        <p:nvSpPr>
          <p:cNvPr id="4" name="Slide Number Placeholder 3"/>
          <p:cNvSpPr>
            <a:spLocks noGrp="1"/>
          </p:cNvSpPr>
          <p:nvPr>
            <p:ph type="sldNum" sz="quarter" idx="5"/>
          </p:nvPr>
        </p:nvSpPr>
        <p:spPr/>
        <p:txBody>
          <a:bodyPr/>
          <a:lstStyle/>
          <a:p>
            <a:fld id="{BBAA2BE5-038D-446E-9F26-2425C06D26AF}" type="slidenum">
              <a:rPr lang="en-US" smtClean="0"/>
              <a:pPr/>
              <a:t>9</a:t>
            </a:fld>
            <a:endParaRPr lang="en-US" dirty="0"/>
          </a:p>
        </p:txBody>
      </p:sp>
    </p:spTree>
    <p:extLst>
      <p:ext uri="{BB962C8B-B14F-4D97-AF65-F5344CB8AC3E}">
        <p14:creationId xmlns:p14="http://schemas.microsoft.com/office/powerpoint/2010/main" val="152739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sv-SE" dirty="0" err="1"/>
              <a:t>Many</a:t>
            </a:r>
            <a:r>
              <a:rPr lang="sv-SE" dirty="0"/>
              <a:t> hospitals and </a:t>
            </a:r>
            <a:r>
              <a:rPr lang="sv-SE" dirty="0" err="1"/>
              <a:t>healthcare</a:t>
            </a:r>
            <a:r>
              <a:rPr lang="sv-SE" dirty="0"/>
              <a:t> </a:t>
            </a:r>
            <a:r>
              <a:rPr lang="sv-SE" dirty="0" err="1"/>
              <a:t>facilities</a:t>
            </a:r>
            <a:r>
              <a:rPr lang="sv-SE" dirty="0"/>
              <a:t> in the </a:t>
            </a:r>
            <a:r>
              <a:rPr lang="sv-SE" dirty="0" err="1"/>
              <a:t>world</a:t>
            </a:r>
            <a:r>
              <a:rPr lang="sv-SE" dirty="0"/>
              <a:t> </a:t>
            </a:r>
            <a:r>
              <a:rPr lang="sv-SE" dirty="0" err="1"/>
              <a:t>are</a:t>
            </a:r>
            <a:r>
              <a:rPr lang="sv-SE" dirty="0"/>
              <a:t> still </a:t>
            </a:r>
            <a:r>
              <a:rPr lang="sv-SE" dirty="0" err="1"/>
              <a:t>lacking</a:t>
            </a:r>
            <a:r>
              <a:rPr lang="sv-SE" dirty="0"/>
              <a:t> </a:t>
            </a:r>
            <a:r>
              <a:rPr lang="sv-SE" dirty="0" err="1"/>
              <a:t>means</a:t>
            </a:r>
            <a:r>
              <a:rPr lang="sv-SE" dirty="0"/>
              <a:t> </a:t>
            </a:r>
            <a:r>
              <a:rPr lang="sv-SE" dirty="0" err="1"/>
              <a:t>of</a:t>
            </a:r>
            <a:r>
              <a:rPr lang="sv-SE" dirty="0"/>
              <a:t> </a:t>
            </a:r>
            <a:r>
              <a:rPr lang="sv-SE" dirty="0" err="1"/>
              <a:t>systematic</a:t>
            </a:r>
            <a:r>
              <a:rPr lang="sv-SE" dirty="0"/>
              <a:t> </a:t>
            </a:r>
            <a:r>
              <a:rPr lang="sv-SE" dirty="0" err="1"/>
              <a:t>follow</a:t>
            </a:r>
            <a:r>
              <a:rPr lang="sv-SE" dirty="0"/>
              <a:t> </a:t>
            </a:r>
            <a:r>
              <a:rPr lang="sv-SE" dirty="0" err="1"/>
              <a:t>up</a:t>
            </a:r>
            <a:r>
              <a:rPr lang="sv-SE" dirty="0"/>
              <a:t> on </a:t>
            </a:r>
            <a:r>
              <a:rPr lang="sv-SE" dirty="0" err="1"/>
              <a:t>outcome</a:t>
            </a:r>
            <a:endParaRPr lang="sv-SE" dirty="0"/>
          </a:p>
          <a:p>
            <a:endParaRPr lang="sv-SE" dirty="0"/>
          </a:p>
          <a:p>
            <a:pPr marL="285750" indent="-285750">
              <a:buFont typeface="Arial" panose="020B0604020202020204" pitchFamily="34" charset="0"/>
              <a:buChar char="•"/>
            </a:pPr>
            <a:r>
              <a:rPr lang="sv-SE" dirty="0" err="1"/>
              <a:t>Registries</a:t>
            </a:r>
            <a:r>
              <a:rPr lang="sv-SE" dirty="0"/>
              <a:t> </a:t>
            </a:r>
            <a:r>
              <a:rPr lang="sv-SE" dirty="0" err="1"/>
              <a:t>with</a:t>
            </a:r>
            <a:r>
              <a:rPr lang="sv-SE" dirty="0"/>
              <a:t> full national </a:t>
            </a:r>
            <a:r>
              <a:rPr lang="sv-SE" dirty="0" err="1"/>
              <a:t>coverage</a:t>
            </a:r>
            <a:r>
              <a:rPr lang="sv-SE" dirty="0"/>
              <a:t> </a:t>
            </a:r>
            <a:r>
              <a:rPr lang="sv-SE" dirty="0" err="1"/>
              <a:t>established</a:t>
            </a:r>
            <a:r>
              <a:rPr lang="sv-SE" dirty="0"/>
              <a:t> in </a:t>
            </a:r>
            <a:r>
              <a:rPr lang="sv-SE" dirty="0" err="1"/>
              <a:t>very</a:t>
            </a:r>
            <a:r>
              <a:rPr lang="sv-SE" dirty="0"/>
              <a:t> </a:t>
            </a:r>
            <a:r>
              <a:rPr lang="sv-SE" dirty="0" err="1"/>
              <a:t>few</a:t>
            </a:r>
            <a:r>
              <a:rPr lang="sv-SE" dirty="0"/>
              <a:t> </a:t>
            </a:r>
            <a:r>
              <a:rPr lang="sv-SE" dirty="0" err="1"/>
              <a:t>countries</a:t>
            </a:r>
            <a:r>
              <a:rPr lang="sv-SE" dirty="0"/>
              <a:t>, and in </a:t>
            </a:r>
            <a:r>
              <a:rPr lang="sv-SE" dirty="0" err="1"/>
              <a:t>some</a:t>
            </a:r>
            <a:r>
              <a:rPr lang="sv-SE" dirty="0"/>
              <a:t> </a:t>
            </a:r>
            <a:r>
              <a:rPr lang="sv-SE" dirty="0" err="1"/>
              <a:t>medical</a:t>
            </a:r>
            <a:r>
              <a:rPr lang="sv-SE" dirty="0"/>
              <a:t> areas </a:t>
            </a:r>
            <a:r>
              <a:rPr lang="sv-SE" dirty="0" err="1"/>
              <a:t>only</a:t>
            </a:r>
            <a:endParaRPr lang="sv-SE" dirty="0"/>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DF319-6A60-4E44-97E8-607B5119A53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77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dirty="0"/>
              <a:t>RIKS-HIA – register över akut </a:t>
            </a:r>
            <a:r>
              <a:rPr lang="sv-SE" sz="1200" dirty="0" err="1"/>
              <a:t>hjärtinfarktsvård</a:t>
            </a:r>
            <a:endParaRPr lang="sv-SE" sz="1200" dirty="0"/>
          </a:p>
          <a:p>
            <a:r>
              <a:rPr lang="sv-SE" sz="1200" dirty="0"/>
              <a:t>SEPHIA – register över sekundärpreventiv vård efter hjärtinfarkt</a:t>
            </a:r>
          </a:p>
          <a:p>
            <a:r>
              <a:rPr lang="sv-SE" sz="1200" dirty="0"/>
              <a:t>SCAAR – register över kateterburna kranskärlsingrepp</a:t>
            </a:r>
          </a:p>
          <a:p>
            <a:r>
              <a:rPr lang="sv-SE" sz="1200" dirty="0"/>
              <a:t>TAVI – register över kateterburna klaffbyten</a:t>
            </a:r>
          </a:p>
          <a:p>
            <a:r>
              <a:rPr lang="sv-SE" sz="1200" dirty="0"/>
              <a:t>Svenska Hjärtkirurgiregistret – register över öppna hjärtkirurgiingrepp</a:t>
            </a:r>
          </a:p>
          <a:p>
            <a:r>
              <a:rPr lang="sv-SE" sz="1200" dirty="0" err="1"/>
              <a:t>Kardiogenetikregistret</a:t>
            </a:r>
            <a:r>
              <a:rPr lang="sv-SE" sz="1200" dirty="0"/>
              <a:t> – Svenskt register för ärftliga hjärtsjukdomar</a:t>
            </a:r>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DF319-6A60-4E44-97E8-607B5119A53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4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DF319-6A60-4E44-97E8-607B5119A53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90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Håkan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DF319-6A60-4E44-97E8-607B5119A53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89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ea typeface="+mn-ea"/>
                <a:cs typeface="+mn-cs"/>
              </a:rPr>
              <a:t>Clinical Event Adjudication CEA is about independent classification so-called adjudication of clinical events. For each clinical event, relevant medical records are collected, such as ECGs and lab reports, and converted into electronic "event packages" which are then reviewed by specialists. Each individual event is examined independently by two physicians who classify according to predetermined study-specific definitions. </a:t>
            </a:r>
            <a:endParaRPr lang="sv-SE"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ea typeface="+mn-ea"/>
                <a:cs typeface="+mn-cs"/>
              </a:rPr>
              <a:t>UCR has extensive experience and well-established routines to be able to help our customers meet the authorities' requirements. We use an electronic web-based system that makes the process user-friendly, efficient and secure in both small and large clinical studies. Since 2007, UCR has conducted more than 50,000 adjudications. </a:t>
            </a:r>
            <a:br>
              <a:rPr lang="en-US" sz="1100" b="0" i="0" kern="1200" dirty="0">
                <a:solidFill>
                  <a:schemeClr val="tx1"/>
                </a:solidFill>
                <a:effectLst/>
                <a:ea typeface="+mn-ea"/>
                <a:cs typeface="+mn-cs"/>
              </a:rPr>
            </a:br>
            <a:r>
              <a:rPr lang="en-US" sz="1100" b="0" i="0" kern="1200" dirty="0">
                <a:solidFill>
                  <a:schemeClr val="tx1"/>
                </a:solidFill>
                <a:effectLst/>
                <a:ea typeface="+mn-ea"/>
                <a:cs typeface="+mn-cs"/>
              </a:rPr>
              <a:t/>
            </a:r>
            <a:br>
              <a:rPr lang="en-US" sz="1100" b="0" i="0" kern="1200" dirty="0">
                <a:solidFill>
                  <a:schemeClr val="tx1"/>
                </a:solidFill>
                <a:effectLst/>
                <a:ea typeface="+mn-ea"/>
                <a:cs typeface="+mn-cs"/>
              </a:rPr>
            </a:br>
            <a:r>
              <a:rPr lang="sv-SE" sz="1100" i="1" dirty="0"/>
              <a:t>THEMIS – </a:t>
            </a:r>
            <a:r>
              <a:rPr lang="sv-SE" sz="1100" i="1" dirty="0" err="1"/>
              <a:t>closed</a:t>
            </a:r>
            <a:r>
              <a:rPr lang="sv-SE" sz="1100" i="1" dirty="0"/>
              <a:t> in </a:t>
            </a:r>
            <a:r>
              <a:rPr lang="sv-SE" sz="1100" i="1" dirty="0" err="1"/>
              <a:t>February</a:t>
            </a:r>
            <a:r>
              <a:rPr lang="sv-SE" sz="1100" i="1" dirty="0"/>
              <a:t> 2019.</a:t>
            </a:r>
            <a:br>
              <a:rPr lang="sv-SE" sz="1100" i="1" dirty="0"/>
            </a:br>
            <a:r>
              <a:rPr lang="sv-SE" sz="1100" i="1" dirty="0"/>
              <a:t>1045 sites, 45 </a:t>
            </a:r>
            <a:r>
              <a:rPr lang="sv-SE" sz="1100" i="1" dirty="0" err="1"/>
              <a:t>countries</a:t>
            </a:r>
            <a:r>
              <a:rPr lang="sv-SE" sz="1100" i="1" dirty="0"/>
              <a:t>, 19 000 </a:t>
            </a:r>
            <a:r>
              <a:rPr lang="sv-SE" sz="1100" i="1" dirty="0" err="1"/>
              <a:t>pat’s</a:t>
            </a:r>
            <a:r>
              <a:rPr lang="sv-SE" sz="1100" i="1" dirty="0"/>
              <a:t> </a:t>
            </a:r>
            <a:r>
              <a:rPr lang="sv-SE" sz="1100" i="1" dirty="0" err="1"/>
              <a:t>included</a:t>
            </a:r>
            <a:r>
              <a:rPr lang="sv-SE" sz="1100" i="1" dirty="0"/>
              <a:t>, 8000 events </a:t>
            </a:r>
            <a:r>
              <a:rPr lang="sv-SE" sz="1100" i="1" dirty="0" err="1"/>
              <a:t>adjudicated</a:t>
            </a:r>
            <a:r>
              <a:rPr lang="sv-SE" sz="1100" i="1" dirty="0"/>
              <a:t> by UCR</a:t>
            </a:r>
            <a:endParaRPr lang="en-US" sz="1100" b="0" i="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en-US" sz="1200" b="0" i="0" kern="1200" dirty="0">
                <a:solidFill>
                  <a:schemeClr val="tx1"/>
                </a:solidFill>
                <a:effectLst/>
                <a:ea typeface="+mn-ea"/>
                <a:cs typeface="+mn-cs"/>
              </a:rPr>
              <a:t>Data management in clinical trials and research is a strictly regulated area. UCR was one of the first to be certified for data management within the European Clinical Research Infrastructure Network, ECRIN. Our data managers have extensive experience of all aspects of data management in clinical trials, such as</a:t>
            </a:r>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DF319-6A60-4E44-97E8-607B5119A53C}" type="slidenum">
              <a:rPr kumimoji="0" lang="en-I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07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Highlighting the importance of </a:t>
            </a:r>
            <a:r>
              <a:rPr lang="en-US" dirty="0" err="1"/>
              <a:t>statical</a:t>
            </a:r>
            <a:r>
              <a:rPr lang="en-US" dirty="0"/>
              <a:t> competence in a study!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063A56-B224-4BE7-A3FA-414070DD9A5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45438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light">
    <p:spTree>
      <p:nvGrpSpPr>
        <p:cNvPr id="1" name=""/>
        <p:cNvGrpSpPr/>
        <p:nvPr/>
      </p:nvGrpSpPr>
      <p:grpSpPr>
        <a:xfrm>
          <a:off x="0" y="0"/>
          <a:ext cx="0" cy="0"/>
          <a:chOff x="0" y="0"/>
          <a:chExt cx="0" cy="0"/>
        </a:xfrm>
      </p:grpSpPr>
      <p:pic>
        <p:nvPicPr>
          <p:cNvPr id="8" name="Bildobjekt 7"/>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79868" b="2841"/>
          <a:stretch/>
        </p:blipFill>
        <p:spPr>
          <a:xfrm>
            <a:off x="-19051" y="0"/>
            <a:ext cx="4813555" cy="6857999"/>
          </a:xfrm>
          <a:prstGeom prst="rect">
            <a:avLst/>
          </a:prstGeom>
        </p:spPr>
      </p:pic>
      <p:sp>
        <p:nvSpPr>
          <p:cNvPr id="2" name="Title 1">
            <a:extLst>
              <a:ext uri="{FF2B5EF4-FFF2-40B4-BE49-F238E27FC236}">
                <a16:creationId xmlns:a16="http://schemas.microsoft.com/office/drawing/2014/main" id="{3ABF18FB-88C2-A14A-89DD-EF2181DBD6CB}"/>
              </a:ext>
            </a:extLst>
          </p:cNvPr>
          <p:cNvSpPr>
            <a:spLocks noGrp="1"/>
          </p:cNvSpPr>
          <p:nvPr>
            <p:ph type="ctrTitle"/>
          </p:nvPr>
        </p:nvSpPr>
        <p:spPr>
          <a:xfrm>
            <a:off x="1524000" y="980958"/>
            <a:ext cx="9144000" cy="2387600"/>
          </a:xfrm>
        </p:spPr>
        <p:txBody>
          <a:bodyPr anchor="b">
            <a:normAutofit/>
          </a:bodyPr>
          <a:lstStyle>
            <a:lvl1pPr algn="ctr">
              <a:defRPr sz="4400" i="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B91D5129-E418-DC4D-8A7E-B47FF8B502FF}"/>
              </a:ext>
            </a:extLst>
          </p:cNvPr>
          <p:cNvSpPr>
            <a:spLocks noGrp="1"/>
          </p:cNvSpPr>
          <p:nvPr>
            <p:ph type="subTitle" idx="1"/>
          </p:nvPr>
        </p:nvSpPr>
        <p:spPr>
          <a:xfrm>
            <a:off x="1524000" y="369630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5" name="Rektangel 4"/>
          <p:cNvSpPr/>
          <p:nvPr userDrawn="1"/>
        </p:nvSpPr>
        <p:spPr>
          <a:xfrm>
            <a:off x="6475016" y="5815403"/>
            <a:ext cx="1059608" cy="542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53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with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3"/>
          </a:xfrm>
        </p:spPr>
        <p:txBody>
          <a:bodyPr/>
          <a:lstStyle>
            <a:lvl1pPr>
              <a:defRPr>
                <a:latin typeface="Arial" panose="020B0604020202020204" pitchFamily="34" charset="0"/>
                <a:cs typeface="Arial" panose="020B0604020202020204" pitchFamily="34" charset="0"/>
              </a:defRPr>
            </a:lvl1pPr>
          </a:lstStyle>
          <a:p>
            <a:r>
              <a:rPr lang="en-US" dirty="0"/>
              <a:t>H1 Rubrik</a:t>
            </a:r>
          </a:p>
        </p:txBody>
      </p:sp>
      <p:sp>
        <p:nvSpPr>
          <p:cNvPr id="5" name="Picture Placeholder 4"/>
          <p:cNvSpPr>
            <a:spLocks noGrp="1"/>
          </p:cNvSpPr>
          <p:nvPr>
            <p:ph type="pic" sz="quarter" idx="10" hasCustomPrompt="1"/>
          </p:nvPr>
        </p:nvSpPr>
        <p:spPr>
          <a:xfrm>
            <a:off x="1270003" y="2048690"/>
            <a:ext cx="9649884" cy="3751219"/>
          </a:xfrm>
          <a:prstGeom prst="rect">
            <a:avLst/>
          </a:prstGeom>
        </p:spPr>
        <p:txBody>
          <a:bodyPr bIns="1005840" anchor="ctr"/>
          <a:lstStyle>
            <a:lvl1pPr marL="0" indent="0" algn="ctr">
              <a:buNone/>
              <a:defRPr sz="3400" b="0">
                <a:solidFill>
                  <a:srgbClr val="6D6E71"/>
                </a:solidFill>
                <a:latin typeface="Arial" panose="020B0604020202020204" pitchFamily="34" charset="0"/>
                <a:cs typeface="Arial" panose="020B0604020202020204" pitchFamily="34" charset="0"/>
              </a:defRPr>
            </a:lvl1pPr>
          </a:lstStyle>
          <a:p>
            <a:r>
              <a:rPr lang="en-IN" dirty="0"/>
              <a:t>[Plats </a:t>
            </a:r>
            <a:r>
              <a:rPr lang="en-IN" dirty="0" err="1"/>
              <a:t>för</a:t>
            </a:r>
            <a:r>
              <a:rPr lang="en-IN" dirty="0"/>
              <a:t> </a:t>
            </a:r>
            <a:r>
              <a:rPr lang="en-IN" dirty="0" err="1"/>
              <a:t>bild</a:t>
            </a:r>
            <a:r>
              <a:rPr lang="en-IN" dirty="0"/>
              <a:t>]</a:t>
            </a:r>
          </a:p>
        </p:txBody>
      </p:sp>
    </p:spTree>
    <p:extLst>
      <p:ext uri="{BB962C8B-B14F-4D97-AF65-F5344CB8AC3E}">
        <p14:creationId xmlns:p14="http://schemas.microsoft.com/office/powerpoint/2010/main" val="3275613800"/>
      </p:ext>
    </p:extLst>
  </p:cSld>
  <p:clrMapOvr>
    <a:masterClrMapping/>
  </p:clrMapOvr>
  <p:extLst>
    <p:ext uri="{DCECCB84-F9BA-43D5-87BE-67443E8EF086}">
      <p15:sldGuideLst xmlns:p15="http://schemas.microsoft.com/office/powerpoint/2012/main">
        <p15:guide id="1" orient="horz" pos="936">
          <p15:clr>
            <a:srgbClr val="FBAE40"/>
          </p15:clr>
        </p15:guide>
        <p15:guide id="2" pos="600">
          <p15:clr>
            <a:srgbClr val="FBAE40"/>
          </p15:clr>
        </p15:guide>
        <p15:guide id="3" pos="5160">
          <p15:clr>
            <a:srgbClr val="FBAE40"/>
          </p15:clr>
        </p15:guide>
        <p15:guide id="4" orient="horz" pos="40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Mellansektion med underrubrik">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01751" y="3454401"/>
            <a:ext cx="6431407" cy="398275"/>
          </a:xfrm>
          <a:prstGeom prst="rect">
            <a:avLst/>
          </a:prstGeom>
        </p:spPr>
        <p:txBody>
          <a:bodyPr/>
          <a:lstStyle>
            <a:lvl1pPr marL="0" indent="0">
              <a:spcBef>
                <a:spcPts val="0"/>
              </a:spcBef>
              <a:buNone/>
              <a:defRPr sz="2500" b="0">
                <a:solidFill>
                  <a:srgbClr val="808285"/>
                </a:solidFill>
                <a:latin typeface="Arial" panose="020B0604020202020204" pitchFamily="34" charset="0"/>
                <a:cs typeface="Arial" panose="020B0604020202020204" pitchFamily="34" charset="0"/>
              </a:defRPr>
            </a:lvl1pPr>
          </a:lstStyle>
          <a:p>
            <a:pPr lvl="0"/>
            <a:r>
              <a:rPr lang="sv-SE"/>
              <a:t>Klicka här för att ändra format på bakgrundstexten</a:t>
            </a:r>
          </a:p>
        </p:txBody>
      </p:sp>
      <p:sp>
        <p:nvSpPr>
          <p:cNvPr id="2" name="Title 1"/>
          <p:cNvSpPr>
            <a:spLocks noGrp="1"/>
          </p:cNvSpPr>
          <p:nvPr>
            <p:ph type="title"/>
          </p:nvPr>
        </p:nvSpPr>
        <p:spPr>
          <a:xfrm>
            <a:off x="1301327" y="2976750"/>
            <a:ext cx="6431885" cy="477463"/>
          </a:xfrm>
        </p:spPr>
        <p:txBody>
          <a:bodyPr>
            <a:noAutofit/>
          </a:bodyPr>
          <a:lstStyle>
            <a:lvl1pPr>
              <a:lnSpc>
                <a:spcPct val="90000"/>
              </a:lnSpc>
              <a:defRPr sz="3400">
                <a:solidFill>
                  <a:schemeClr val="tx1"/>
                </a:solidFill>
                <a:latin typeface="Arial" panose="020B0604020202020204" pitchFamily="34" charset="0"/>
                <a:cs typeface="Arial" panose="020B0604020202020204" pitchFamily="34" charset="0"/>
              </a:defRPr>
            </a:lvl1pPr>
          </a:lstStyle>
          <a:p>
            <a:r>
              <a:rPr lang="sv-SE" dirty="0"/>
              <a:t>Klicka här för att ändra format</a:t>
            </a:r>
            <a:endParaRPr lang="en-US" dirty="0"/>
          </a:p>
        </p:txBody>
      </p:sp>
    </p:spTree>
    <p:extLst>
      <p:ext uri="{BB962C8B-B14F-4D97-AF65-F5344CB8AC3E}">
        <p14:creationId xmlns:p14="http://schemas.microsoft.com/office/powerpoint/2010/main" val="73007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rmal slide with bulletpoints – H1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3"/>
          </a:xfrm>
        </p:spPr>
        <p:txBody>
          <a:bodyPr/>
          <a:lstStyle>
            <a:lvl1pPr>
              <a:defRPr>
                <a:latin typeface="Arial" panose="020B0604020202020204" pitchFamily="34" charset="0"/>
                <a:cs typeface="Arial" panose="020B0604020202020204" pitchFamily="34" charset="0"/>
              </a:defRPr>
            </a:lvl1pPr>
          </a:lstStyle>
          <a:p>
            <a:r>
              <a:rPr kumimoji="0" lang="en-US" sz="3300" b="1" i="0" u="none" strike="noStrike" kern="1200" cap="none" spc="0" normalizeH="0" baseline="0" noProof="0" dirty="0">
                <a:ln>
                  <a:noFill/>
                </a:ln>
                <a:solidFill>
                  <a:srgbClr val="62A60A"/>
                </a:solidFill>
                <a:effectLst/>
                <a:uLnTx/>
                <a:uFillTx/>
                <a:latin typeface="+mn-lt"/>
                <a:ea typeface="+mj-ea"/>
                <a:cs typeface="+mj-cs"/>
              </a:rPr>
              <a:t>H1 Rubrik</a:t>
            </a:r>
            <a:endParaRPr lang="en-US" dirty="0"/>
          </a:p>
        </p:txBody>
      </p:sp>
      <p:sp>
        <p:nvSpPr>
          <p:cNvPr id="6" name="Text Placeholder 5"/>
          <p:cNvSpPr>
            <a:spLocks noGrp="1"/>
          </p:cNvSpPr>
          <p:nvPr>
            <p:ph type="body" sz="quarter" idx="10" hasCustomPrompt="1"/>
          </p:nvPr>
        </p:nvSpPr>
        <p:spPr>
          <a:xfrm>
            <a:off x="1295400" y="1495424"/>
            <a:ext cx="9619488" cy="3950208"/>
          </a:xfrm>
        </p:spPr>
        <p:txBody>
          <a:bodyPr/>
          <a:lstStyle>
            <a:lvl1pPr>
              <a:defRPr>
                <a:latin typeface="Arial" panose="020B0604020202020204" pitchFamily="34" charset="0"/>
                <a:cs typeface="Arial" panose="020B0604020202020204" pitchFamily="34" charset="0"/>
              </a:defRPr>
            </a:lvl1pPr>
            <a:lvl2pPr>
              <a:spcBef>
                <a:spcPts val="1400"/>
              </a:spcBef>
              <a:spcAft>
                <a:spcPts val="600"/>
              </a:spcAft>
              <a:buSzPct val="80000"/>
              <a:defRPr baseline="0">
                <a:latin typeface="Arial" panose="020B0604020202020204" pitchFamily="34" charset="0"/>
                <a:cs typeface="Arial" panose="020B0604020202020204" pitchFamily="34" charset="0"/>
              </a:defRPr>
            </a:lvl2pPr>
            <a:lvl3pPr>
              <a:spcBef>
                <a:spcPts val="1400"/>
              </a:spcBef>
              <a:spcAft>
                <a:spcPts val="400"/>
              </a:spcAft>
              <a:defRPr>
                <a:latin typeface="Arial" panose="020B0604020202020204" pitchFamily="34" charset="0"/>
                <a:cs typeface="Arial" panose="020B0604020202020204" pitchFamily="34" charset="0"/>
              </a:defRPr>
            </a:lvl3pPr>
            <a:lvl4pPr>
              <a:spcBef>
                <a:spcPts val="1400"/>
              </a:spcBef>
              <a:spcAft>
                <a:spcPts val="300"/>
              </a:spcAft>
              <a:defRPr>
                <a:latin typeface="Arial" panose="020B0604020202020204" pitchFamily="34" charset="0"/>
                <a:cs typeface="Arial" panose="020B0604020202020204" pitchFamily="34" charset="0"/>
              </a:defRPr>
            </a:lvl4pPr>
            <a:lvl5pPr>
              <a:spcBef>
                <a:spcPts val="1400"/>
              </a:spcBef>
              <a:spcAft>
                <a:spcPts val="300"/>
              </a:spcAft>
              <a:buSzPct val="8000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86320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936">
          <p15:clr>
            <a:srgbClr val="FBAE40"/>
          </p15:clr>
        </p15:guide>
        <p15:guide id="2" pos="600">
          <p15:clr>
            <a:srgbClr val="FBAE40"/>
          </p15:clr>
        </p15:guide>
        <p15:guide id="3" pos="5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page Svensk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5626" y="2725701"/>
            <a:ext cx="4382396" cy="1678246"/>
          </a:xfrm>
          <a:prstGeom prst="rect">
            <a:avLst/>
          </a:prstGeom>
        </p:spPr>
      </p:pic>
    </p:spTree>
    <p:extLst>
      <p:ext uri="{BB962C8B-B14F-4D97-AF65-F5344CB8AC3E}">
        <p14:creationId xmlns:p14="http://schemas.microsoft.com/office/powerpoint/2010/main" val="205648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ellansektion med underrubri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01751" y="3454401"/>
            <a:ext cx="6431407" cy="398275"/>
          </a:xfrm>
          <a:prstGeom prst="rect">
            <a:avLst/>
          </a:prstGeom>
        </p:spPr>
        <p:txBody>
          <a:bodyPr/>
          <a:lstStyle>
            <a:lvl1pPr marL="0" indent="0">
              <a:spcBef>
                <a:spcPts val="0"/>
              </a:spcBef>
              <a:buNone/>
              <a:defRPr sz="2667" b="0">
                <a:solidFill>
                  <a:srgbClr val="808285"/>
                </a:solidFill>
              </a:defRPr>
            </a:lvl1pPr>
          </a:lstStyle>
          <a:p>
            <a:pPr lvl="0"/>
            <a:r>
              <a:rPr lang="en-US" dirty="0" err="1"/>
              <a:t>Underrubrik</a:t>
            </a:r>
            <a:endParaRPr lang="en-US" dirty="0"/>
          </a:p>
        </p:txBody>
      </p:sp>
      <p:sp>
        <p:nvSpPr>
          <p:cNvPr id="2" name="Title 1"/>
          <p:cNvSpPr>
            <a:spLocks noGrp="1"/>
          </p:cNvSpPr>
          <p:nvPr>
            <p:ph type="title" hasCustomPrompt="1"/>
          </p:nvPr>
        </p:nvSpPr>
        <p:spPr>
          <a:xfrm>
            <a:off x="1301327" y="2976750"/>
            <a:ext cx="6431885" cy="477463"/>
          </a:xfrm>
        </p:spPr>
        <p:txBody>
          <a:bodyPr anchor="ctr">
            <a:noAutofit/>
          </a:bodyPr>
          <a:lstStyle>
            <a:lvl1pPr>
              <a:lnSpc>
                <a:spcPct val="90000"/>
              </a:lnSpc>
              <a:defRPr sz="4267">
                <a:solidFill>
                  <a:schemeClr val="tx1"/>
                </a:solidFill>
              </a:defRPr>
            </a:lvl1pPr>
          </a:lstStyle>
          <a:p>
            <a:r>
              <a:rPr lang="en-US" dirty="0" err="1"/>
              <a:t>Mellansektion</a:t>
            </a:r>
            <a:r>
              <a:rPr lang="en-US" dirty="0"/>
              <a:t>, </a:t>
            </a:r>
            <a:r>
              <a:rPr lang="en-US" dirty="0" err="1"/>
              <a:t>rubrik</a:t>
            </a:r>
            <a:endParaRPr lang="en-US" dirty="0"/>
          </a:p>
        </p:txBody>
      </p:sp>
      <p:pic>
        <p:nvPicPr>
          <p:cNvPr id="6" name="Picture 5"/>
          <p:cNvPicPr>
            <a:picLocks noChangeAspect="1"/>
          </p:cNvPicPr>
          <p:nvPr userDrawn="1"/>
        </p:nvPicPr>
        <p:blipFill rotWithShape="1">
          <a:blip r:embed="rId2"/>
          <a:srcRect t="47191" r="50360"/>
          <a:stretch/>
        </p:blipFill>
        <p:spPr>
          <a:xfrm>
            <a:off x="8917795" y="1"/>
            <a:ext cx="3274204" cy="3488120"/>
          </a:xfrm>
          <a:prstGeom prst="rect">
            <a:avLst/>
          </a:prstGeom>
        </p:spPr>
      </p:pic>
    </p:spTree>
    <p:extLst>
      <p:ext uri="{BB962C8B-B14F-4D97-AF65-F5344CB8AC3E}">
        <p14:creationId xmlns:p14="http://schemas.microsoft.com/office/powerpoint/2010/main" val="156751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rmal slide with H1/H2/H3 +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a:noFill/>
        </p:spPr>
        <p:txBody>
          <a:bodyPr/>
          <a:lstStyle>
            <a:lvl1pPr>
              <a:defRPr>
                <a:latin typeface="Arial" panose="020B0604020202020204" pitchFamily="34" charset="0"/>
              </a:defRPr>
            </a:lvl1pPr>
          </a:lstStyle>
          <a:p>
            <a:r>
              <a:rPr kumimoji="0" lang="en-US" sz="3300" b="1" i="0" u="none" strike="noStrike" kern="1200" cap="none" spc="0" normalizeH="0" baseline="0" noProof="0" dirty="0">
                <a:ln>
                  <a:noFill/>
                </a:ln>
                <a:solidFill>
                  <a:srgbClr val="62A60A"/>
                </a:solidFill>
                <a:effectLst/>
                <a:uLnTx/>
                <a:uFillTx/>
                <a:latin typeface="+mn-lt"/>
                <a:ea typeface="+mj-ea"/>
                <a:cs typeface="+mj-cs"/>
              </a:rPr>
              <a:t>H1 Rubrik</a:t>
            </a:r>
            <a:endParaRPr lang="en-US" dirty="0"/>
          </a:p>
        </p:txBody>
      </p:sp>
      <p:sp>
        <p:nvSpPr>
          <p:cNvPr id="5" name="Text Placeholder 4"/>
          <p:cNvSpPr>
            <a:spLocks noGrp="1"/>
          </p:cNvSpPr>
          <p:nvPr>
            <p:ph type="body" sz="quarter" idx="10" hasCustomPrompt="1"/>
          </p:nvPr>
        </p:nvSpPr>
        <p:spPr>
          <a:xfrm>
            <a:off x="1292352" y="1499616"/>
            <a:ext cx="9619488" cy="3950208"/>
          </a:xfrm>
          <a:prstGeom prst="rect">
            <a:avLst/>
          </a:prstGeom>
          <a:noFill/>
        </p:spPr>
        <p:txBody>
          <a:bodyPr/>
          <a:lstStyle>
            <a:lvl1pPr marL="0" indent="0">
              <a:lnSpc>
                <a:spcPct val="100000"/>
              </a:lnSpc>
              <a:spcBef>
                <a:spcPts val="0"/>
              </a:spcBef>
              <a:buNone/>
              <a:defRPr sz="2600" b="1">
                <a:solidFill>
                  <a:schemeClr val="tx1"/>
                </a:solidFill>
              </a:defRPr>
            </a:lvl1pPr>
            <a:lvl2pPr marL="0" indent="0">
              <a:lnSpc>
                <a:spcPct val="100000"/>
              </a:lnSpc>
              <a:spcBef>
                <a:spcPts val="1200"/>
              </a:spcBef>
              <a:buNone/>
              <a:defRPr sz="2400" b="1" i="1">
                <a:solidFill>
                  <a:srgbClr val="3994AE"/>
                </a:solidFill>
              </a:defRPr>
            </a:lvl2pPr>
            <a:lvl3pPr marL="228600" indent="-228600">
              <a:lnSpc>
                <a:spcPct val="100000"/>
              </a:lnSpc>
              <a:spcBef>
                <a:spcPts val="1400"/>
              </a:spcBef>
              <a:buFont typeface="Wingdings" panose="05000000000000000000" pitchFamily="2" charset="2"/>
              <a:buChar char=""/>
              <a:defRPr sz="2400">
                <a:solidFill>
                  <a:schemeClr val="tx1"/>
                </a:solidFill>
              </a:defRPr>
            </a:lvl3pPr>
            <a:lvl4pPr marL="457200" indent="-228600">
              <a:lnSpc>
                <a:spcPct val="100000"/>
              </a:lnSpc>
              <a:spcBef>
                <a:spcPts val="1400"/>
              </a:spcBef>
              <a:buSzPct val="80000"/>
              <a:buFont typeface="Calibri" panose="020F0502020204030204" pitchFamily="34" charset="0"/>
              <a:buChar char="○"/>
              <a:defRPr sz="2400">
                <a:solidFill>
                  <a:schemeClr val="tx1"/>
                </a:solidFill>
              </a:defRPr>
            </a:lvl4pPr>
            <a:lvl5pPr marL="801688" indent="-265176">
              <a:lnSpc>
                <a:spcPct val="100000"/>
              </a:lnSpc>
              <a:spcBef>
                <a:spcPts val="1400"/>
              </a:spcBef>
              <a:buFont typeface="Calibri" panose="020F0502020204030204" pitchFamily="34" charset="0"/>
              <a:buChar char="–"/>
              <a:defRPr sz="2400">
                <a:solidFill>
                  <a:schemeClr val="tx1"/>
                </a:solidFill>
              </a:defRPr>
            </a:lvl5pPr>
          </a:lstStyle>
          <a:p>
            <a:pPr lvl="0"/>
            <a:r>
              <a:rPr lang="en-US" dirty="0"/>
              <a:t>H2 Rubrik</a:t>
            </a:r>
          </a:p>
          <a:p>
            <a:pPr lvl="1"/>
            <a:r>
              <a:rPr lang="en-US" dirty="0"/>
              <a:t>H3 </a:t>
            </a:r>
            <a:r>
              <a:rPr lang="en-US" dirty="0" err="1"/>
              <a:t>Rubrik</a:t>
            </a:r>
            <a:endParaRPr lang="en-US" dirty="0"/>
          </a:p>
          <a:p>
            <a:pPr lvl="2"/>
            <a:r>
              <a:rPr lang="sv-SE" dirty="0"/>
              <a:t>Punktlista nivå ett</a:t>
            </a:r>
          </a:p>
          <a:p>
            <a:pPr lvl="3"/>
            <a:r>
              <a:rPr lang="en-US" dirty="0"/>
              <a:t>Punktlista nivå </a:t>
            </a:r>
            <a:r>
              <a:rPr lang="en-US" dirty="0" err="1"/>
              <a:t>två</a:t>
            </a:r>
            <a:endParaRPr lang="en-US" dirty="0"/>
          </a:p>
          <a:p>
            <a:pPr lvl="4"/>
            <a:r>
              <a:rPr lang="en-US" dirty="0"/>
              <a:t>Punktlista nivå </a:t>
            </a:r>
            <a:r>
              <a:rPr lang="en-US" dirty="0" err="1"/>
              <a:t>tre</a:t>
            </a:r>
            <a:endParaRPr lang="en-US" dirty="0"/>
          </a:p>
        </p:txBody>
      </p:sp>
    </p:spTree>
    <p:extLst>
      <p:ext uri="{BB962C8B-B14F-4D97-AF65-F5344CB8AC3E}">
        <p14:creationId xmlns:p14="http://schemas.microsoft.com/office/powerpoint/2010/main" val="12154199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guide id="4" orient="horz" pos="40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ormal slide med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p:spPr>
        <p:txBody>
          <a:bodyPr/>
          <a:lstStyle>
            <a:lvl1pPr algn="l" defTabSz="914400" rtl="0" eaLnBrk="1" latinLnBrk="0" hangingPunct="1">
              <a:lnSpc>
                <a:spcPct val="100000"/>
              </a:lnSpc>
              <a:spcBef>
                <a:spcPct val="0"/>
              </a:spcBef>
              <a:buNone/>
              <a:defRPr lang="en-US" sz="2400" kern="1200" baseline="0" dirty="0">
                <a:solidFill>
                  <a:schemeClr val="tx1"/>
                </a:solidFill>
                <a:latin typeface="Arial" panose="020B0604020202020204" pitchFamily="34" charset="0"/>
                <a:ea typeface="+mn-ea"/>
                <a:cs typeface="+mn-cs"/>
              </a:defRPr>
            </a:lvl1pPr>
          </a:lstStyle>
          <a:p>
            <a:r>
              <a:rPr kumimoji="0" lang="en-US" sz="3300" b="1" i="0" u="none" strike="noStrike" kern="1200" cap="none" spc="0" normalizeH="0" baseline="0" noProof="0" dirty="0">
                <a:ln>
                  <a:noFill/>
                </a:ln>
                <a:solidFill>
                  <a:srgbClr val="62A60A"/>
                </a:solidFill>
                <a:effectLst/>
                <a:uLnTx/>
                <a:uFillTx/>
                <a:latin typeface="+mn-lt"/>
                <a:ea typeface="+mj-ea"/>
                <a:cs typeface="+mj-cs"/>
              </a:rPr>
              <a:t>H1 </a:t>
            </a:r>
            <a:r>
              <a:rPr kumimoji="0" lang="en-US" sz="3300" b="1" i="0" u="none" strike="noStrike" kern="1200" cap="none" spc="0" normalizeH="0" baseline="0" noProof="0" dirty="0" err="1">
                <a:ln>
                  <a:noFill/>
                </a:ln>
                <a:solidFill>
                  <a:srgbClr val="62A60A"/>
                </a:solidFill>
                <a:effectLst/>
                <a:uLnTx/>
                <a:uFillTx/>
                <a:latin typeface="+mn-lt"/>
                <a:ea typeface="+mj-ea"/>
                <a:cs typeface="+mj-cs"/>
              </a:rPr>
              <a:t>Rubrik</a:t>
            </a:r>
            <a:r>
              <a:rPr kumimoji="0" lang="en-US" sz="3300" b="1" i="0" u="none" strike="noStrike" kern="1200" cap="none" spc="0" normalizeH="0" baseline="0" noProof="0" dirty="0">
                <a:ln>
                  <a:noFill/>
                </a:ln>
                <a:solidFill>
                  <a:srgbClr val="62A60A"/>
                </a:solidFill>
                <a:effectLst/>
                <a:uLnTx/>
                <a:uFillTx/>
                <a:latin typeface="+mn-lt"/>
                <a:ea typeface="+mj-ea"/>
                <a:cs typeface="+mj-cs"/>
              </a:rPr>
              <a:t> </a:t>
            </a:r>
            <a:r>
              <a:rPr kumimoji="0" lang="en-US" sz="3300" b="1" i="0" u="none" strike="noStrike" kern="1200" cap="none" spc="0" normalizeH="0" baseline="0" noProof="0" dirty="0" err="1">
                <a:ln>
                  <a:noFill/>
                </a:ln>
                <a:solidFill>
                  <a:srgbClr val="62A60A"/>
                </a:solidFill>
                <a:effectLst/>
                <a:uLnTx/>
                <a:uFillTx/>
                <a:latin typeface="+mn-lt"/>
                <a:ea typeface="+mj-ea"/>
                <a:cs typeface="+mj-cs"/>
              </a:rPr>
              <a:t>i</a:t>
            </a:r>
            <a:r>
              <a:rPr kumimoji="0" lang="en-US" sz="3300" b="1" i="0" u="none" strike="noStrike" kern="1200" cap="none" spc="0" normalizeH="0" baseline="0" noProof="0" dirty="0">
                <a:ln>
                  <a:noFill/>
                </a:ln>
                <a:solidFill>
                  <a:srgbClr val="62A60A"/>
                </a:solidFill>
                <a:effectLst/>
                <a:uLnTx/>
                <a:uFillTx/>
                <a:latin typeface="+mn-lt"/>
                <a:ea typeface="+mj-ea"/>
                <a:cs typeface="+mj-cs"/>
              </a:rPr>
              <a:t> presentation</a:t>
            </a:r>
            <a:endParaRPr lang="en-US" dirty="0"/>
          </a:p>
        </p:txBody>
      </p:sp>
      <p:sp>
        <p:nvSpPr>
          <p:cNvPr id="6" name="Text Placeholder 5"/>
          <p:cNvSpPr>
            <a:spLocks noGrp="1"/>
          </p:cNvSpPr>
          <p:nvPr>
            <p:ph type="body" sz="quarter" idx="10" hasCustomPrompt="1"/>
          </p:nvPr>
        </p:nvSpPr>
        <p:spPr>
          <a:xfrm>
            <a:off x="1295400" y="1495424"/>
            <a:ext cx="9619488" cy="3950208"/>
          </a:xfrm>
        </p:spPr>
        <p:txBody>
          <a:bodyPr/>
          <a:lstStyle>
            <a:lvl1pPr>
              <a:defRPr baseline="0"/>
            </a:lvl1pPr>
            <a:lvl2pPr>
              <a:spcBef>
                <a:spcPts val="1400"/>
              </a:spcBef>
              <a:spcAft>
                <a:spcPts val="600"/>
              </a:spcAft>
              <a:buSzPct val="80000"/>
              <a:defRPr/>
            </a:lvl2pPr>
            <a:lvl3pPr>
              <a:spcBef>
                <a:spcPts val="1400"/>
              </a:spcBef>
              <a:spcAft>
                <a:spcPts val="400"/>
              </a:spcAft>
              <a:defRPr/>
            </a:lvl3pPr>
            <a:lvl4pPr>
              <a:spcBef>
                <a:spcPts val="1400"/>
              </a:spcBef>
              <a:spcAft>
                <a:spcPts val="300"/>
              </a:spcAft>
              <a:defRPr baseline="0"/>
            </a:lvl4pPr>
            <a:lvl5pPr>
              <a:spcBef>
                <a:spcPts val="1400"/>
              </a:spcBef>
              <a:spcAft>
                <a:spcPts val="300"/>
              </a:spcAft>
              <a:buSzPct val="80000"/>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ändra</a:t>
            </a:r>
            <a:endParaRPr lang="en-US" dirty="0"/>
          </a:p>
          <a:p>
            <a:pPr lvl="1"/>
            <a:r>
              <a:rPr lang="en-US" dirty="0" err="1"/>
              <a:t>Andra</a:t>
            </a:r>
            <a:r>
              <a:rPr lang="en-US" dirty="0"/>
              <a:t> </a:t>
            </a:r>
            <a:r>
              <a:rPr lang="en-US" dirty="0" err="1"/>
              <a:t>nivån</a:t>
            </a:r>
            <a:endParaRPr lang="en-US" dirty="0"/>
          </a:p>
          <a:p>
            <a:pPr lvl="2"/>
            <a:r>
              <a:rPr lang="en-US" dirty="0" err="1"/>
              <a:t>Tredje</a:t>
            </a:r>
            <a:r>
              <a:rPr lang="en-US" dirty="0"/>
              <a:t> </a:t>
            </a:r>
            <a:r>
              <a:rPr lang="en-US" dirty="0" err="1"/>
              <a:t>nivån</a:t>
            </a:r>
            <a:endParaRPr lang="en-US" dirty="0"/>
          </a:p>
          <a:p>
            <a:pPr lvl="3"/>
            <a:r>
              <a:rPr lang="en-US" dirty="0" err="1"/>
              <a:t>Fjärde</a:t>
            </a:r>
            <a:r>
              <a:rPr lang="en-US" dirty="0"/>
              <a:t> </a:t>
            </a:r>
            <a:r>
              <a:rPr lang="en-US" dirty="0" err="1"/>
              <a:t>nivån</a:t>
            </a:r>
            <a:endParaRPr lang="en-US" dirty="0"/>
          </a:p>
          <a:p>
            <a:pPr lvl="4"/>
            <a:r>
              <a:rPr lang="en-US" dirty="0" err="1"/>
              <a:t>Femte</a:t>
            </a:r>
            <a:r>
              <a:rPr lang="en-US" dirty="0"/>
              <a:t> </a:t>
            </a:r>
            <a:r>
              <a:rPr lang="en-US" dirty="0" err="1"/>
              <a:t>nivån</a:t>
            </a:r>
            <a:endParaRPr lang="en-IN" dirty="0"/>
          </a:p>
        </p:txBody>
      </p:sp>
    </p:spTree>
    <p:extLst>
      <p:ext uri="{BB962C8B-B14F-4D97-AF65-F5344CB8AC3E}">
        <p14:creationId xmlns:p14="http://schemas.microsoft.com/office/powerpoint/2010/main" val="2358779753"/>
      </p:ext>
    </p:extLst>
  </p:cSld>
  <p:clrMapOvr>
    <a:masterClrMapping/>
  </p:clrMapOvr>
  <p:extLst mod="1">
    <p:ext uri="{DCECCB84-F9BA-43D5-87BE-67443E8EF086}">
      <p15:sldGuideLst xmlns:p15="http://schemas.microsoft.com/office/powerpoint/2012/main">
        <p15:guide id="1" orient="horz" pos="936">
          <p15:clr>
            <a:srgbClr val="FBAE40"/>
          </p15:clr>
        </p15:guide>
        <p15:guide id="2" pos="600">
          <p15:clr>
            <a:srgbClr val="FBAE40"/>
          </p15:clr>
        </p15:guide>
        <p15:guide id="3" pos="5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Normal slide med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5175" y="466727"/>
            <a:ext cx="10023976" cy="855662"/>
          </a:xfrm>
          <a:prstGeom prst="rect">
            <a:avLst/>
          </a:prstGeom>
        </p:spPr>
        <p:txBody>
          <a:bodyPr/>
          <a:lstStyle>
            <a:lvl1pPr>
              <a:defRPr>
                <a:solidFill>
                  <a:schemeClr val="accent1"/>
                </a:solidFill>
                <a:latin typeface="Arial" panose="020B0604020202020204" pitchFamily="34" charset="0"/>
              </a:defRPr>
            </a:lvl1pPr>
          </a:lstStyle>
          <a:p>
            <a:r>
              <a:rPr kumimoji="0" lang="en-US" sz="2475" b="1" i="0" u="none" strike="noStrike" kern="1200" cap="none" spc="0" normalizeH="0" baseline="0" noProof="0" dirty="0">
                <a:ln>
                  <a:noFill/>
                </a:ln>
                <a:solidFill>
                  <a:srgbClr val="62A60A"/>
                </a:solidFill>
                <a:effectLst/>
                <a:uLnTx/>
                <a:uFillTx/>
                <a:latin typeface="+mn-lt"/>
                <a:ea typeface="+mj-ea"/>
                <a:cs typeface="+mj-cs"/>
              </a:rPr>
              <a:t>H1 </a:t>
            </a:r>
            <a:r>
              <a:rPr kumimoji="0" lang="en-US" sz="2475" b="1" i="0" u="none" strike="noStrike" kern="1200" cap="none" spc="0" normalizeH="0" baseline="0" noProof="0" dirty="0" err="1">
                <a:ln>
                  <a:noFill/>
                </a:ln>
                <a:solidFill>
                  <a:srgbClr val="62A60A"/>
                </a:solidFill>
                <a:effectLst/>
                <a:uLnTx/>
                <a:uFillTx/>
                <a:latin typeface="+mn-lt"/>
                <a:ea typeface="+mj-ea"/>
                <a:cs typeface="+mj-cs"/>
              </a:rPr>
              <a:t>Rubrik</a:t>
            </a:r>
            <a:r>
              <a:rPr kumimoji="0" lang="en-US" sz="2475" b="1" i="0" u="none" strike="noStrike" kern="1200" cap="none" spc="0" normalizeH="0" baseline="0" noProof="0" dirty="0">
                <a:ln>
                  <a:noFill/>
                </a:ln>
                <a:solidFill>
                  <a:srgbClr val="62A60A"/>
                </a:solidFill>
                <a:effectLst/>
                <a:uLnTx/>
                <a:uFillTx/>
                <a:latin typeface="+mn-lt"/>
                <a:ea typeface="+mj-ea"/>
                <a:cs typeface="+mj-cs"/>
              </a:rPr>
              <a:t> </a:t>
            </a:r>
            <a:r>
              <a:rPr kumimoji="0" lang="en-US" sz="2475" b="1" i="0" u="none" strike="noStrike" kern="1200" cap="none" spc="0" normalizeH="0" baseline="0" noProof="0" dirty="0" err="1">
                <a:ln>
                  <a:noFill/>
                </a:ln>
                <a:solidFill>
                  <a:srgbClr val="62A60A"/>
                </a:solidFill>
                <a:effectLst/>
                <a:uLnTx/>
                <a:uFillTx/>
                <a:latin typeface="+mn-lt"/>
                <a:ea typeface="+mj-ea"/>
                <a:cs typeface="+mj-cs"/>
              </a:rPr>
              <a:t>i</a:t>
            </a:r>
            <a:r>
              <a:rPr kumimoji="0" lang="en-US" sz="2475" b="1" i="0" u="none" strike="noStrike" kern="1200" cap="none" spc="0" normalizeH="0" baseline="0" noProof="0" dirty="0">
                <a:ln>
                  <a:noFill/>
                </a:ln>
                <a:solidFill>
                  <a:srgbClr val="62A60A"/>
                </a:solidFill>
                <a:effectLst/>
                <a:uLnTx/>
                <a:uFillTx/>
                <a:latin typeface="+mn-lt"/>
                <a:ea typeface="+mj-ea"/>
                <a:cs typeface="+mj-cs"/>
              </a:rPr>
              <a:t> presentation</a:t>
            </a:r>
            <a:endParaRPr lang="en-US" dirty="0"/>
          </a:p>
        </p:txBody>
      </p:sp>
      <p:sp>
        <p:nvSpPr>
          <p:cNvPr id="6" name="Text Placeholder 5"/>
          <p:cNvSpPr>
            <a:spLocks noGrp="1"/>
          </p:cNvSpPr>
          <p:nvPr>
            <p:ph type="body" sz="quarter" idx="10" hasCustomPrompt="1"/>
          </p:nvPr>
        </p:nvSpPr>
        <p:spPr>
          <a:xfrm>
            <a:off x="895349" y="1495424"/>
            <a:ext cx="10019539" cy="3950208"/>
          </a:xfrm>
          <a:prstGeom prst="rect">
            <a:avLst/>
          </a:prstGeom>
        </p:spPr>
        <p:txBody>
          <a:bodyPr/>
          <a:lstStyle>
            <a:lvl1pPr marL="171450" marR="0" indent="-171450" algn="l" defTabSz="685800" rtl="0" eaLnBrk="1" fontAlgn="auto" latinLnBrk="0" hangingPunct="1">
              <a:lnSpc>
                <a:spcPct val="100000"/>
              </a:lnSpc>
              <a:spcBef>
                <a:spcPts val="1050"/>
              </a:spcBef>
              <a:spcAft>
                <a:spcPts val="0"/>
              </a:spcAft>
              <a:buClrTx/>
              <a:buSzPct val="100000"/>
              <a:buFont typeface="Wingdings" panose="05000000000000000000" pitchFamily="2" charset="2"/>
              <a:buChar char=""/>
              <a:tabLst/>
              <a:defRPr baseline="0"/>
            </a:lvl1pPr>
            <a:lvl2pPr marL="428625" marR="0" indent="-171450" algn="l" defTabSz="685800" rtl="0" eaLnBrk="1" fontAlgn="auto" latinLnBrk="0" hangingPunct="1">
              <a:lnSpc>
                <a:spcPct val="100000"/>
              </a:lnSpc>
              <a:spcBef>
                <a:spcPts val="900"/>
              </a:spcBef>
              <a:spcAft>
                <a:spcPts val="450"/>
              </a:spcAft>
              <a:buClrTx/>
              <a:buSzPct val="80000"/>
              <a:buFont typeface="Calibri" panose="020F0502020204030204" pitchFamily="34" charset="0"/>
              <a:buChar char="○"/>
              <a:tabLst/>
              <a:defRPr/>
            </a:lvl2pPr>
            <a:lvl3pPr marL="685800" marR="0" indent="-171450" algn="l" defTabSz="685800" rtl="0" eaLnBrk="1" fontAlgn="auto" latinLnBrk="0" hangingPunct="1">
              <a:lnSpc>
                <a:spcPct val="100000"/>
              </a:lnSpc>
              <a:spcBef>
                <a:spcPts val="1050"/>
              </a:spcBef>
              <a:spcAft>
                <a:spcPts val="300"/>
              </a:spcAft>
              <a:buClrTx/>
              <a:buSzTx/>
              <a:buFont typeface="Arial" panose="020B0604020202020204" pitchFamily="34" charset="0"/>
              <a:buChar char="–"/>
              <a:tabLst/>
              <a:defRPr/>
            </a:lvl3pPr>
            <a:lvl4pPr marL="901304" marR="0" indent="-129779" algn="l" defTabSz="685800" rtl="0" eaLnBrk="1" fontAlgn="auto" latinLnBrk="0" hangingPunct="1">
              <a:lnSpc>
                <a:spcPct val="100000"/>
              </a:lnSpc>
              <a:spcBef>
                <a:spcPts val="1050"/>
              </a:spcBef>
              <a:spcAft>
                <a:spcPts val="225"/>
              </a:spcAft>
              <a:buClrTx/>
              <a:buSzTx/>
              <a:buFont typeface="Wingdings" panose="05000000000000000000" pitchFamily="2" charset="2"/>
              <a:buChar char=""/>
              <a:tabLst/>
              <a:defRPr baseline="0"/>
            </a:lvl4pPr>
            <a:lvl5pPr marL="1200150" marR="0" indent="-130969" algn="l" defTabSz="685800" rtl="0" eaLnBrk="1" fontAlgn="auto" latinLnBrk="0" hangingPunct="1">
              <a:lnSpc>
                <a:spcPct val="100000"/>
              </a:lnSpc>
              <a:spcBef>
                <a:spcPts val="1050"/>
              </a:spcBef>
              <a:spcAft>
                <a:spcPts val="225"/>
              </a:spcAft>
              <a:buClrTx/>
              <a:buSzPct val="80000"/>
              <a:buFont typeface="Calibri" panose="020F0502020204030204" pitchFamily="34" charset="0"/>
              <a:buChar char="○"/>
              <a:tabLst/>
              <a:defRPr/>
            </a:lvl5pPr>
          </a:lstStyle>
          <a:p>
            <a:pPr marL="171450" marR="0" lvl="0" indent="-171450" algn="l" defTabSz="685800" rtl="0" eaLnBrk="1" fontAlgn="auto" latinLnBrk="0" hangingPunct="1">
              <a:lnSpc>
                <a:spcPct val="100000"/>
              </a:lnSpc>
              <a:spcBef>
                <a:spcPts val="1050"/>
              </a:spcBef>
              <a:spcAft>
                <a:spcPts val="0"/>
              </a:spcAft>
              <a:buClrTx/>
              <a:buSzPct val="100000"/>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a:ea typeface="+mn-ea"/>
                <a:cs typeface="+mn-cs"/>
              </a:rPr>
              <a:t>Klicka</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för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att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ändra</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428625" marR="0" lvl="1" indent="-171450" algn="l" defTabSz="685800" rtl="0" eaLnBrk="1" fontAlgn="auto" latinLnBrk="0" hangingPunct="1">
              <a:lnSpc>
                <a:spcPct val="100000"/>
              </a:lnSpc>
              <a:spcBef>
                <a:spcPts val="900"/>
              </a:spcBef>
              <a:spcAft>
                <a:spcPts val="450"/>
              </a:spcAft>
              <a:buClrTx/>
              <a:buSzPct val="80000"/>
              <a:buFont typeface="Calibri" panose="020F0502020204030204" pitchFamily="34" charset="0"/>
              <a:buChar char="○"/>
              <a:tabLst/>
              <a:defRPr/>
            </a:pPr>
            <a:r>
              <a:rPr kumimoji="0" lang="en-US" sz="1500" b="0" i="0" u="none" strike="noStrike" kern="1200" cap="none" spc="0" normalizeH="0" baseline="0" noProof="0" dirty="0" err="1">
                <a:ln>
                  <a:noFill/>
                </a:ln>
                <a:solidFill>
                  <a:prstClr val="black"/>
                </a:solidFill>
                <a:effectLst/>
                <a:uLnTx/>
                <a:uFillTx/>
                <a:latin typeface="Arial"/>
                <a:ea typeface="+mn-ea"/>
                <a:cs typeface="+mn-cs"/>
              </a:rPr>
              <a:t>Andra</a:t>
            </a:r>
            <a:r>
              <a:rPr kumimoji="0" lang="en-US" sz="1500" b="0" i="0" u="none" strike="noStrike" kern="1200" cap="none" spc="0" normalizeH="0" baseline="0" noProof="0" dirty="0">
                <a:ln>
                  <a:noFill/>
                </a:ln>
                <a:solidFill>
                  <a:prstClr val="black"/>
                </a:solidFill>
                <a:effectLst/>
                <a:uLnTx/>
                <a:uFillTx/>
                <a:latin typeface="Arial"/>
                <a:ea typeface="+mn-ea"/>
                <a:cs typeface="+mn-cs"/>
              </a:rPr>
              <a:t> </a:t>
            </a:r>
            <a:r>
              <a:rPr kumimoji="0" lang="en-US" sz="1500" b="0" i="0" u="none" strike="noStrike" kern="1200" cap="none" spc="0" normalizeH="0" baseline="0" noProof="0" dirty="0" err="1">
                <a:ln>
                  <a:noFill/>
                </a:ln>
                <a:solidFill>
                  <a:prstClr val="black"/>
                </a:solidFill>
                <a:effectLst/>
                <a:uLnTx/>
                <a:uFillTx/>
                <a:latin typeface="Arial"/>
                <a:ea typeface="+mn-ea"/>
                <a:cs typeface="+mn-cs"/>
              </a:rPr>
              <a:t>nivån</a:t>
            </a:r>
            <a:endParaRPr kumimoji="0" lang="en-US" sz="1500" b="0" i="0" u="none" strike="noStrike" kern="1200" cap="none" spc="0" normalizeH="0" baseline="0" noProof="0" dirty="0">
              <a:ln>
                <a:noFill/>
              </a:ln>
              <a:solidFill>
                <a:prstClr val="black"/>
              </a:solidFill>
              <a:effectLst/>
              <a:uLnTx/>
              <a:uFillTx/>
              <a:latin typeface="Arial"/>
              <a:ea typeface="+mn-ea"/>
              <a:cs typeface="+mn-cs"/>
            </a:endParaRPr>
          </a:p>
          <a:p>
            <a:pPr marL="685800" marR="0" lvl="2" indent="-171450" algn="l" defTabSz="685800" rtl="0" eaLnBrk="1" fontAlgn="auto" latinLnBrk="0" hangingPunct="1">
              <a:lnSpc>
                <a:spcPct val="100000"/>
              </a:lnSpc>
              <a:spcBef>
                <a:spcPts val="1050"/>
              </a:spcBef>
              <a:spcAft>
                <a:spcPts val="300"/>
              </a:spcAft>
              <a:buClrTx/>
              <a:buSzTx/>
              <a:buFont typeface="Arial" panose="020B0604020202020204" pitchFamily="34" charset="0"/>
              <a:buChar char="–"/>
              <a:tabLst/>
              <a:defRPr/>
            </a:pPr>
            <a:r>
              <a:rPr kumimoji="0" lang="en-US" sz="1350" b="0" i="0" u="none" strike="noStrike" kern="1200" cap="none" spc="0" normalizeH="0" baseline="0" noProof="0" dirty="0" err="1">
                <a:ln>
                  <a:noFill/>
                </a:ln>
                <a:solidFill>
                  <a:prstClr val="black"/>
                </a:solidFill>
                <a:effectLst/>
                <a:uLnTx/>
                <a:uFillTx/>
                <a:latin typeface="Arial"/>
                <a:ea typeface="+mn-ea"/>
                <a:cs typeface="+mn-cs"/>
              </a:rPr>
              <a:t>Tredje</a:t>
            </a:r>
            <a:r>
              <a:rPr kumimoji="0" lang="en-US" sz="1350" b="0" i="0" u="none" strike="noStrike" kern="1200" cap="none" spc="0" normalizeH="0" baseline="0" noProof="0" dirty="0">
                <a:ln>
                  <a:noFill/>
                </a:ln>
                <a:solidFill>
                  <a:prstClr val="black"/>
                </a:solidFill>
                <a:effectLst/>
                <a:uLnTx/>
                <a:uFillTx/>
                <a:latin typeface="Arial"/>
                <a:ea typeface="+mn-ea"/>
                <a:cs typeface="+mn-cs"/>
              </a:rPr>
              <a:t> </a:t>
            </a:r>
            <a:r>
              <a:rPr kumimoji="0" lang="en-US" sz="1350" b="0" i="0" u="none" strike="noStrike" kern="1200" cap="none" spc="0" normalizeH="0" baseline="0" noProof="0" dirty="0" err="1">
                <a:ln>
                  <a:noFill/>
                </a:ln>
                <a:solidFill>
                  <a:prstClr val="black"/>
                </a:solidFill>
                <a:effectLst/>
                <a:uLnTx/>
                <a:uFillTx/>
                <a:latin typeface="Arial"/>
                <a:ea typeface="+mn-ea"/>
                <a:cs typeface="+mn-cs"/>
              </a:rPr>
              <a:t>nivån</a:t>
            </a: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a:p>
            <a:pPr marL="901304" marR="0" lvl="3" indent="-129779" algn="l" defTabSz="685800" rtl="0" eaLnBrk="1" fontAlgn="auto" latinLnBrk="0" hangingPunct="1">
              <a:lnSpc>
                <a:spcPct val="100000"/>
              </a:lnSpc>
              <a:spcBef>
                <a:spcPts val="1050"/>
              </a:spcBef>
              <a:spcAft>
                <a:spcPts val="225"/>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Arial"/>
                <a:ea typeface="+mn-ea"/>
                <a:cs typeface="+mn-cs"/>
              </a:rPr>
              <a:t>Fjärde</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err="1">
                <a:ln>
                  <a:noFill/>
                </a:ln>
                <a:solidFill>
                  <a:prstClr val="black"/>
                </a:solidFill>
                <a:effectLst/>
                <a:uLnTx/>
                <a:uFillTx/>
                <a:latin typeface="Arial"/>
                <a:ea typeface="+mn-ea"/>
                <a:cs typeface="+mn-cs"/>
              </a:rPr>
              <a:t>nivån</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1200150" marR="0" lvl="4" indent="-130969" algn="l" defTabSz="685800" rtl="0" eaLnBrk="1" fontAlgn="auto" latinLnBrk="0" hangingPunct="1">
              <a:lnSpc>
                <a:spcPct val="100000"/>
              </a:lnSpc>
              <a:spcBef>
                <a:spcPts val="1050"/>
              </a:spcBef>
              <a:spcAft>
                <a:spcPts val="225"/>
              </a:spcAft>
              <a:buClrTx/>
              <a:buSzPct val="80000"/>
              <a:buFont typeface="Calibri" panose="020F0502020204030204" pitchFamily="34" charset="0"/>
              <a:buChar char="○"/>
              <a:tabLst/>
              <a:defRPr/>
            </a:pPr>
            <a:r>
              <a:rPr kumimoji="0" lang="en-US" sz="1050" b="0" i="0" u="none" strike="noStrike" kern="1200" cap="none" spc="0" normalizeH="0" baseline="0" noProof="0" dirty="0" err="1">
                <a:ln>
                  <a:noFill/>
                </a:ln>
                <a:solidFill>
                  <a:prstClr val="black"/>
                </a:solidFill>
                <a:effectLst/>
                <a:uLnTx/>
                <a:uFillTx/>
                <a:latin typeface="Arial"/>
                <a:ea typeface="+mn-ea"/>
                <a:cs typeface="+mn-cs"/>
              </a:rPr>
              <a:t>Femte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nivån</a:t>
            </a:r>
            <a:endParaRPr kumimoji="0" lang="en-IN" sz="10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07309281"/>
      </p:ext>
    </p:extLst>
  </p:cSld>
  <p:clrMapOvr>
    <a:masterClrMapping/>
  </p:clrMapOvr>
  <p:extLst mod="1">
    <p:ext uri="{DCECCB84-F9BA-43D5-87BE-67443E8EF086}">
      <p15:sldGuideLst xmlns:p15="http://schemas.microsoft.com/office/powerpoint/2012/main">
        <p15:guide id="1" orient="horz" pos="936">
          <p15:clr>
            <a:srgbClr val="FBAE40"/>
          </p15:clr>
        </p15:guide>
        <p15:guide id="2" pos="600">
          <p15:clr>
            <a:srgbClr val="FBAE40"/>
          </p15:clr>
        </p15:guide>
        <p15:guide id="3" pos="5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022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light">
    <p:spTree>
      <p:nvGrpSpPr>
        <p:cNvPr id="1" name=""/>
        <p:cNvGrpSpPr/>
        <p:nvPr/>
      </p:nvGrpSpPr>
      <p:grpSpPr>
        <a:xfrm>
          <a:off x="0" y="0"/>
          <a:ext cx="0" cy="0"/>
          <a:chOff x="0" y="0"/>
          <a:chExt cx="0" cy="0"/>
        </a:xfrm>
      </p:grpSpPr>
      <p:pic>
        <p:nvPicPr>
          <p:cNvPr id="8" name="Bildobjekt 7"/>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79868" b="2841"/>
          <a:stretch/>
        </p:blipFill>
        <p:spPr>
          <a:xfrm>
            <a:off x="-19051" y="0"/>
            <a:ext cx="4813555" cy="6857999"/>
          </a:xfrm>
          <a:prstGeom prst="rect">
            <a:avLst/>
          </a:prstGeom>
        </p:spPr>
      </p:pic>
      <p:sp>
        <p:nvSpPr>
          <p:cNvPr id="2" name="Title 1">
            <a:extLst>
              <a:ext uri="{FF2B5EF4-FFF2-40B4-BE49-F238E27FC236}">
                <a16:creationId xmlns:a16="http://schemas.microsoft.com/office/drawing/2014/main" id="{3ABF18FB-88C2-A14A-89DD-EF2181DBD6CB}"/>
              </a:ext>
            </a:extLst>
          </p:cNvPr>
          <p:cNvSpPr>
            <a:spLocks noGrp="1"/>
          </p:cNvSpPr>
          <p:nvPr>
            <p:ph type="ctrTitle"/>
          </p:nvPr>
        </p:nvSpPr>
        <p:spPr>
          <a:xfrm>
            <a:off x="1524000" y="980958"/>
            <a:ext cx="9144000" cy="2387600"/>
          </a:xfrm>
        </p:spPr>
        <p:txBody>
          <a:bodyPr anchor="b">
            <a:normAutofit/>
          </a:bodyPr>
          <a:lstStyle>
            <a:lvl1pPr algn="ctr">
              <a:defRPr sz="4400" i="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B91D5129-E418-DC4D-8A7E-B47FF8B502FF}"/>
              </a:ext>
            </a:extLst>
          </p:cNvPr>
          <p:cNvSpPr>
            <a:spLocks noGrp="1"/>
          </p:cNvSpPr>
          <p:nvPr>
            <p:ph type="subTitle" idx="1"/>
          </p:nvPr>
        </p:nvSpPr>
        <p:spPr>
          <a:xfrm>
            <a:off x="1524000" y="369630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grpSp>
        <p:nvGrpSpPr>
          <p:cNvPr id="4" name="Grupp 3"/>
          <p:cNvGrpSpPr/>
          <p:nvPr userDrawn="1"/>
        </p:nvGrpSpPr>
        <p:grpSpPr>
          <a:xfrm>
            <a:off x="9259375" y="6259455"/>
            <a:ext cx="1059608" cy="571295"/>
            <a:chOff x="8645394" y="5295066"/>
            <a:chExt cx="1168617" cy="630068"/>
          </a:xfrm>
        </p:grpSpPr>
        <p:sp>
          <p:nvSpPr>
            <p:cNvPr id="5" name="Rektangel 4"/>
            <p:cNvSpPr/>
            <p:nvPr userDrawn="1"/>
          </p:nvSpPr>
          <p:spPr>
            <a:xfrm>
              <a:off x="8645394" y="5295066"/>
              <a:ext cx="1168617" cy="598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Bildobjekt 5"/>
            <p:cNvPicPr>
              <a:picLocks noChangeAspect="1"/>
            </p:cNvPicPr>
            <p:nvPr userDrawn="1"/>
          </p:nvPicPr>
          <p:blipFill rotWithShape="1">
            <a:blip r:embed="rId4" cstate="print">
              <a:extLst>
                <a:ext uri="{28A0092B-C50C-407E-A947-70E740481C1C}">
                  <a14:useLocalDpi xmlns:a14="http://schemas.microsoft.com/office/drawing/2010/main" val="0"/>
                </a:ext>
              </a:extLst>
            </a:blip>
            <a:srcRect t="733" r="6673"/>
            <a:stretch/>
          </p:blipFill>
          <p:spPr>
            <a:xfrm>
              <a:off x="8647774" y="5299683"/>
              <a:ext cx="1140407" cy="625451"/>
            </a:xfrm>
            <a:prstGeom prst="rect">
              <a:avLst/>
            </a:prstGeom>
          </p:spPr>
        </p:pic>
      </p:grpSp>
      <p:pic>
        <p:nvPicPr>
          <p:cNvPr id="7" name="Picture 14">
            <a:extLst>
              <a:ext uri="{FF2B5EF4-FFF2-40B4-BE49-F238E27FC236}">
                <a16:creationId xmlns:a16="http://schemas.microsoft.com/office/drawing/2014/main" id="{3716923A-C0C4-4048-A8A1-323E56DAA086}"/>
              </a:ext>
            </a:extLst>
          </p:cNvPr>
          <p:cNvPicPr>
            <a:picLocks noChangeAspect="1"/>
          </p:cNvPicPr>
          <p:nvPr userDrawn="1"/>
        </p:nvPicPr>
        <p:blipFill rotWithShape="1">
          <a:blip r:embed="rId5">
            <a:alphaModFix/>
          </a:blip>
          <a:srcRect l="86470" t="9691" r="11153" b="21525"/>
          <a:stretch/>
        </p:blipFill>
        <p:spPr>
          <a:xfrm>
            <a:off x="10300324" y="6103144"/>
            <a:ext cx="163109" cy="690561"/>
          </a:xfrm>
          <a:prstGeom prst="rect">
            <a:avLst/>
          </a:prstGeom>
        </p:spPr>
      </p:pic>
      <p:pic>
        <p:nvPicPr>
          <p:cNvPr id="9" name="Picture 8">
            <a:extLst>
              <a:ext uri="{FF2B5EF4-FFF2-40B4-BE49-F238E27FC236}">
                <a16:creationId xmlns:a16="http://schemas.microsoft.com/office/drawing/2014/main" id="{63EC23F3-5867-5348-BED6-A639F2AEBCBE}"/>
              </a:ext>
            </a:extLst>
          </p:cNvPr>
          <p:cNvPicPr>
            <a:picLocks noChangeAspect="1"/>
          </p:cNvPicPr>
          <p:nvPr userDrawn="1"/>
        </p:nvPicPr>
        <p:blipFill rotWithShape="1">
          <a:blip r:embed="rId6">
            <a:alphaModFix/>
          </a:blip>
          <a:srcRect l="86765" t="11875" r="1429" b="14095"/>
          <a:stretch/>
        </p:blipFill>
        <p:spPr>
          <a:xfrm>
            <a:off x="11247121" y="6139559"/>
            <a:ext cx="829056" cy="690177"/>
          </a:xfrm>
          <a:prstGeom prst="rect">
            <a:avLst/>
          </a:prstGeom>
        </p:spPr>
      </p:pic>
      <p:pic>
        <p:nvPicPr>
          <p:cNvPr id="10" name="Picture 10">
            <a:extLst>
              <a:ext uri="{FF2B5EF4-FFF2-40B4-BE49-F238E27FC236}">
                <a16:creationId xmlns:a16="http://schemas.microsoft.com/office/drawing/2014/main" id="{71F33393-C642-1849-B214-55C7D84AAD48}"/>
              </a:ext>
            </a:extLst>
          </p:cNvPr>
          <p:cNvPicPr>
            <a:picLocks noChangeAspect="1"/>
          </p:cNvPicPr>
          <p:nvPr userDrawn="1"/>
        </p:nvPicPr>
        <p:blipFill rotWithShape="1">
          <a:blip r:embed="rId6">
            <a:alphaModFix/>
          </a:blip>
          <a:srcRect l="60288" t="16715" r="27906" b="17424"/>
          <a:stretch/>
        </p:blipFill>
        <p:spPr>
          <a:xfrm>
            <a:off x="10418065" y="6191319"/>
            <a:ext cx="829055" cy="614008"/>
          </a:xfrm>
          <a:prstGeom prst="rect">
            <a:avLst/>
          </a:prstGeom>
        </p:spPr>
      </p:pic>
      <p:pic>
        <p:nvPicPr>
          <p:cNvPr id="11" name="Picture 14">
            <a:extLst>
              <a:ext uri="{FF2B5EF4-FFF2-40B4-BE49-F238E27FC236}">
                <a16:creationId xmlns:a16="http://schemas.microsoft.com/office/drawing/2014/main" id="{3716923A-C0C4-4048-A8A1-323E56DAA086}"/>
              </a:ext>
            </a:extLst>
          </p:cNvPr>
          <p:cNvPicPr>
            <a:picLocks noChangeAspect="1"/>
          </p:cNvPicPr>
          <p:nvPr userDrawn="1"/>
        </p:nvPicPr>
        <p:blipFill rotWithShape="1">
          <a:blip r:embed="rId5">
            <a:alphaModFix/>
          </a:blip>
          <a:srcRect l="86470" t="9691" r="11153" b="21525"/>
          <a:stretch/>
        </p:blipFill>
        <p:spPr>
          <a:xfrm>
            <a:off x="10313089" y="6101884"/>
            <a:ext cx="163109" cy="691339"/>
          </a:xfrm>
          <a:prstGeom prst="rect">
            <a:avLst/>
          </a:prstGeom>
        </p:spPr>
      </p:pic>
    </p:spTree>
    <p:extLst>
      <p:ext uri="{BB962C8B-B14F-4D97-AF65-F5344CB8AC3E}">
        <p14:creationId xmlns:p14="http://schemas.microsoft.com/office/powerpoint/2010/main" val="75880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25D8-6E12-9C43-8116-EAA734FF36EA}"/>
              </a:ext>
            </a:extLst>
          </p:cNvPr>
          <p:cNvSpPr>
            <a:spLocks noGrp="1"/>
          </p:cNvSpPr>
          <p:nvPr>
            <p:ph type="title"/>
          </p:nvPr>
        </p:nvSpPr>
        <p:spPr>
          <a:xfrm>
            <a:off x="831850" y="1615468"/>
            <a:ext cx="10515600" cy="2852737"/>
          </a:xfrm>
        </p:spPr>
        <p:txBody>
          <a:bodyPr anchor="b">
            <a:normAutofit/>
          </a:bodyPr>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098CAA34-0194-4C4F-8065-752238F8F5BC}"/>
              </a:ext>
            </a:extLst>
          </p:cNvPr>
          <p:cNvSpPr>
            <a:spLocks noGrp="1"/>
          </p:cNvSpPr>
          <p:nvPr>
            <p:ph type="body" idx="1"/>
          </p:nvPr>
        </p:nvSpPr>
        <p:spPr>
          <a:xfrm>
            <a:off x="831850" y="4636599"/>
            <a:ext cx="10515600" cy="1179512"/>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71248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25D8-6E12-9C43-8116-EAA734FF36EA}"/>
              </a:ext>
            </a:extLst>
          </p:cNvPr>
          <p:cNvSpPr>
            <a:spLocks noGrp="1"/>
          </p:cNvSpPr>
          <p:nvPr>
            <p:ph type="title"/>
          </p:nvPr>
        </p:nvSpPr>
        <p:spPr>
          <a:xfrm>
            <a:off x="831850" y="1615468"/>
            <a:ext cx="10515600" cy="2852737"/>
          </a:xfrm>
        </p:spPr>
        <p:txBody>
          <a:bodyPr anchor="b">
            <a:normAutofit/>
          </a:bodyPr>
          <a:lstStyle>
            <a:lvl1pPr>
              <a:defRPr sz="44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098CAA34-0194-4C4F-8065-752238F8F5BC}"/>
              </a:ext>
            </a:extLst>
          </p:cNvPr>
          <p:cNvSpPr>
            <a:spLocks noGrp="1"/>
          </p:cNvSpPr>
          <p:nvPr>
            <p:ph type="body" idx="1"/>
          </p:nvPr>
        </p:nvSpPr>
        <p:spPr>
          <a:xfrm>
            <a:off x="831850" y="4636599"/>
            <a:ext cx="10515600" cy="1179512"/>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808596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9C94-4764-7644-AEFC-040B1BB325D6}"/>
              </a:ext>
            </a:extLst>
          </p:cNvPr>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EE7DE8D8-198D-3E45-940C-E40665FED864}"/>
              </a:ext>
            </a:extLst>
          </p:cNvPr>
          <p:cNvSpPr>
            <a:spLocks noGrp="1"/>
          </p:cNvSpPr>
          <p:nvPr>
            <p:ph idx="1"/>
          </p:nvPr>
        </p:nvSpPr>
        <p:spPr/>
        <p:txBody>
          <a:bodyPr/>
          <a:lstStyle>
            <a:lvl1pPr>
              <a:defRPr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012295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1B00-7D55-194A-9DCC-58C3081C139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261DFAF8-7BF9-064E-A205-385662B6CF4C}"/>
              </a:ext>
            </a:extLst>
          </p:cNvPr>
          <p:cNvSpPr>
            <a:spLocks noGrp="1"/>
          </p:cNvSpPr>
          <p:nvPr>
            <p:ph sz="half" idx="1"/>
          </p:nvPr>
        </p:nvSpPr>
        <p:spPr>
          <a:xfrm>
            <a:off x="838200" y="1825625"/>
            <a:ext cx="5181600" cy="3943350"/>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7F802884-1D4B-FF44-9C12-62D046BDE497}"/>
              </a:ext>
            </a:extLst>
          </p:cNvPr>
          <p:cNvSpPr>
            <a:spLocks noGrp="1"/>
          </p:cNvSpPr>
          <p:nvPr>
            <p:ph sz="half" idx="2"/>
          </p:nvPr>
        </p:nvSpPr>
        <p:spPr>
          <a:xfrm>
            <a:off x="6172200" y="1825626"/>
            <a:ext cx="5181600" cy="3943350"/>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480709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2D10-F1F2-3B43-A1E4-CD337293DCEB}"/>
              </a:ext>
            </a:extLst>
          </p:cNvPr>
          <p:cNvSpPr>
            <a:spLocks noGrp="1"/>
          </p:cNvSpPr>
          <p:nvPr>
            <p:ph type="title"/>
          </p:nvPr>
        </p:nvSpPr>
        <p:spPr>
          <a:xfrm>
            <a:off x="839788" y="375635"/>
            <a:ext cx="10515600" cy="1325563"/>
          </a:xfr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BDA908E-48D4-B04D-BA5C-900AD2F6A1CA}"/>
              </a:ext>
            </a:extLst>
          </p:cNvPr>
          <p:cNvSpPr>
            <a:spLocks noGrp="1"/>
          </p:cNvSpPr>
          <p:nvPr>
            <p:ph type="body" idx="1"/>
          </p:nvPr>
        </p:nvSpPr>
        <p:spPr>
          <a:xfrm>
            <a:off x="839788" y="171269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CE878BF-67AD-984B-82A3-8A0DB2EE1120}"/>
              </a:ext>
            </a:extLst>
          </p:cNvPr>
          <p:cNvSpPr>
            <a:spLocks noGrp="1"/>
          </p:cNvSpPr>
          <p:nvPr>
            <p:ph sz="half" idx="2"/>
          </p:nvPr>
        </p:nvSpPr>
        <p:spPr>
          <a:xfrm>
            <a:off x="839788" y="2557625"/>
            <a:ext cx="5157787" cy="3211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Text Placeholder 4">
            <a:extLst>
              <a:ext uri="{FF2B5EF4-FFF2-40B4-BE49-F238E27FC236}">
                <a16:creationId xmlns:a16="http://schemas.microsoft.com/office/drawing/2014/main" id="{4B22AEF0-1149-0F47-A83E-F16872FE4C4C}"/>
              </a:ext>
            </a:extLst>
          </p:cNvPr>
          <p:cNvSpPr>
            <a:spLocks noGrp="1"/>
          </p:cNvSpPr>
          <p:nvPr>
            <p:ph type="body" sz="quarter" idx="3"/>
          </p:nvPr>
        </p:nvSpPr>
        <p:spPr>
          <a:xfrm>
            <a:off x="6172200" y="171269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5EE285A7-48C1-5A48-8B4C-B33BC4CCF2F9}"/>
              </a:ext>
            </a:extLst>
          </p:cNvPr>
          <p:cNvSpPr>
            <a:spLocks noGrp="1"/>
          </p:cNvSpPr>
          <p:nvPr>
            <p:ph sz="quarter" idx="4"/>
          </p:nvPr>
        </p:nvSpPr>
        <p:spPr>
          <a:xfrm>
            <a:off x="6172200" y="2557625"/>
            <a:ext cx="5183188" cy="3211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968192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78A5-3A98-3D46-90EF-A52E2E0FF3D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Tree>
    <p:extLst>
      <p:ext uri="{BB962C8B-B14F-4D97-AF65-F5344CB8AC3E}">
        <p14:creationId xmlns:p14="http://schemas.microsoft.com/office/powerpoint/2010/main" val="3043613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62547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4122-0264-A449-91A3-D8D47232475A}"/>
              </a:ext>
            </a:extLst>
          </p:cNvPr>
          <p:cNvSpPr>
            <a:spLocks noGrp="1"/>
          </p:cNvSpPr>
          <p:nvPr>
            <p:ph type="title"/>
          </p:nvPr>
        </p:nvSpPr>
        <p:spPr>
          <a:xfrm>
            <a:off x="839788" y="1008446"/>
            <a:ext cx="3932237" cy="1048954"/>
          </a:xfrm>
        </p:spPr>
        <p:txBody>
          <a:bodyPr anchor="b"/>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B37A0A1B-6715-D547-A33B-FFC7751AD00F}"/>
              </a:ext>
            </a:extLst>
          </p:cNvPr>
          <p:cNvSpPr>
            <a:spLocks noGrp="1"/>
          </p:cNvSpPr>
          <p:nvPr>
            <p:ph idx="1"/>
          </p:nvPr>
        </p:nvSpPr>
        <p:spPr>
          <a:xfrm>
            <a:off x="5183188" y="1008446"/>
            <a:ext cx="6172200" cy="4760530"/>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Text Placeholder 3">
            <a:extLst>
              <a:ext uri="{FF2B5EF4-FFF2-40B4-BE49-F238E27FC236}">
                <a16:creationId xmlns:a16="http://schemas.microsoft.com/office/drawing/2014/main" id="{30ABD82B-965C-1041-8C70-2278F839C097}"/>
              </a:ext>
            </a:extLst>
          </p:cNvPr>
          <p:cNvSpPr>
            <a:spLocks noGrp="1"/>
          </p:cNvSpPr>
          <p:nvPr>
            <p:ph type="body" sz="half" idx="2"/>
          </p:nvPr>
        </p:nvSpPr>
        <p:spPr>
          <a:xfrm>
            <a:off x="839788" y="2078420"/>
            <a:ext cx="3932237" cy="369055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2651736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8118-DEE5-E141-ADBC-87FA69723F64}"/>
              </a:ext>
            </a:extLst>
          </p:cNvPr>
          <p:cNvSpPr>
            <a:spLocks noGrp="1"/>
          </p:cNvSpPr>
          <p:nvPr>
            <p:ph type="title"/>
          </p:nvPr>
        </p:nvSpPr>
        <p:spPr>
          <a:xfrm>
            <a:off x="839788" y="987426"/>
            <a:ext cx="3932237" cy="1069974"/>
          </a:xfrm>
        </p:spPr>
        <p:txBody>
          <a:bodyPr anchor="b"/>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F55300DE-CE03-1449-A00F-1DCAF6140687}"/>
              </a:ext>
            </a:extLst>
          </p:cNvPr>
          <p:cNvSpPr>
            <a:spLocks noGrp="1"/>
          </p:cNvSpPr>
          <p:nvPr>
            <p:ph type="pic" idx="1"/>
          </p:nvPr>
        </p:nvSpPr>
        <p:spPr>
          <a:xfrm>
            <a:off x="5183188" y="987426"/>
            <a:ext cx="6172200" cy="478155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4" name="Text Placeholder 3">
            <a:extLst>
              <a:ext uri="{FF2B5EF4-FFF2-40B4-BE49-F238E27FC236}">
                <a16:creationId xmlns:a16="http://schemas.microsoft.com/office/drawing/2014/main" id="{415422E8-3A3C-D242-829F-AA6264EE79E3}"/>
              </a:ext>
            </a:extLst>
          </p:cNvPr>
          <p:cNvSpPr>
            <a:spLocks noGrp="1"/>
          </p:cNvSpPr>
          <p:nvPr>
            <p:ph type="body" sz="half" idx="2"/>
          </p:nvPr>
        </p:nvSpPr>
        <p:spPr>
          <a:xfrm>
            <a:off x="839788" y="2078420"/>
            <a:ext cx="3932237" cy="369055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2397176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215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lide with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3"/>
          </a:xfrm>
        </p:spPr>
        <p:txBody>
          <a:bodyPr/>
          <a:lstStyle>
            <a:lvl1pPr>
              <a:defRPr>
                <a:latin typeface="Arial" panose="020B0604020202020204" pitchFamily="34" charset="0"/>
                <a:cs typeface="Arial" panose="020B0604020202020204" pitchFamily="34" charset="0"/>
              </a:defRPr>
            </a:lvl1pPr>
          </a:lstStyle>
          <a:p>
            <a:r>
              <a:rPr lang="en-US" dirty="0"/>
              <a:t>H1 Rubrik</a:t>
            </a:r>
          </a:p>
        </p:txBody>
      </p:sp>
      <p:sp>
        <p:nvSpPr>
          <p:cNvPr id="5" name="Picture Placeholder 4"/>
          <p:cNvSpPr>
            <a:spLocks noGrp="1"/>
          </p:cNvSpPr>
          <p:nvPr>
            <p:ph type="pic" sz="quarter" idx="10" hasCustomPrompt="1"/>
          </p:nvPr>
        </p:nvSpPr>
        <p:spPr>
          <a:xfrm>
            <a:off x="1270003" y="2048690"/>
            <a:ext cx="9649884" cy="3751219"/>
          </a:xfrm>
          <a:prstGeom prst="rect">
            <a:avLst/>
          </a:prstGeom>
        </p:spPr>
        <p:txBody>
          <a:bodyPr bIns="1005840" anchor="ctr"/>
          <a:lstStyle>
            <a:lvl1pPr marL="0" indent="0" algn="ctr">
              <a:buNone/>
              <a:defRPr sz="3400" b="0">
                <a:solidFill>
                  <a:srgbClr val="6D6E71"/>
                </a:solidFill>
                <a:latin typeface="Arial" panose="020B0604020202020204" pitchFamily="34" charset="0"/>
                <a:cs typeface="Arial" panose="020B0604020202020204" pitchFamily="34" charset="0"/>
              </a:defRPr>
            </a:lvl1pPr>
          </a:lstStyle>
          <a:p>
            <a:r>
              <a:rPr lang="en-IN" dirty="0"/>
              <a:t>[Plats </a:t>
            </a:r>
            <a:r>
              <a:rPr lang="en-IN" dirty="0" err="1"/>
              <a:t>för</a:t>
            </a:r>
            <a:r>
              <a:rPr lang="en-IN" dirty="0"/>
              <a:t> </a:t>
            </a:r>
            <a:r>
              <a:rPr lang="en-IN" dirty="0" err="1"/>
              <a:t>bild</a:t>
            </a:r>
            <a:r>
              <a:rPr lang="en-IN" dirty="0"/>
              <a:t>]</a:t>
            </a:r>
          </a:p>
        </p:txBody>
      </p:sp>
    </p:spTree>
    <p:extLst>
      <p:ext uri="{BB962C8B-B14F-4D97-AF65-F5344CB8AC3E}">
        <p14:creationId xmlns:p14="http://schemas.microsoft.com/office/powerpoint/2010/main" val="3945440941"/>
      </p:ext>
    </p:extLst>
  </p:cSld>
  <p:clrMapOvr>
    <a:masterClrMapping/>
  </p:clrMapOvr>
  <p:extLst>
    <p:ext uri="{DCECCB84-F9BA-43D5-87BE-67443E8EF086}">
      <p15:sldGuideLst xmlns:p15="http://schemas.microsoft.com/office/powerpoint/2012/main">
        <p15:guide id="1" orient="horz" pos="936">
          <p15:clr>
            <a:srgbClr val="FBAE40"/>
          </p15:clr>
        </p15:guide>
        <p15:guide id="2" pos="600">
          <p15:clr>
            <a:srgbClr val="FBAE40"/>
          </p15:clr>
        </p15:guide>
        <p15:guide id="3" pos="5160">
          <p15:clr>
            <a:srgbClr val="FBAE40"/>
          </p15:clr>
        </p15:guide>
        <p15:guide id="4" orient="horz" pos="40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9C94-4764-7644-AEFC-040B1BB325D6}"/>
              </a:ext>
            </a:extLst>
          </p:cNvPr>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EE7DE8D8-198D-3E45-940C-E40665FED864}"/>
              </a:ext>
            </a:extLst>
          </p:cNvPr>
          <p:cNvSpPr>
            <a:spLocks noGrp="1"/>
          </p:cNvSpPr>
          <p:nvPr>
            <p:ph idx="1"/>
          </p:nvPr>
        </p:nvSpPr>
        <p:spPr/>
        <p:txBody>
          <a:bodyPr/>
          <a:lstStyle>
            <a:lvl1pPr>
              <a:defRPr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179909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2687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light">
    <p:spTree>
      <p:nvGrpSpPr>
        <p:cNvPr id="1" name=""/>
        <p:cNvGrpSpPr/>
        <p:nvPr/>
      </p:nvGrpSpPr>
      <p:grpSpPr>
        <a:xfrm>
          <a:off x="0" y="0"/>
          <a:ext cx="0" cy="0"/>
          <a:chOff x="0" y="0"/>
          <a:chExt cx="0" cy="0"/>
        </a:xfrm>
      </p:grpSpPr>
      <p:pic>
        <p:nvPicPr>
          <p:cNvPr id="8" name="Bildobjekt 7"/>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79868" b="2841"/>
          <a:stretch/>
        </p:blipFill>
        <p:spPr>
          <a:xfrm>
            <a:off x="-19051" y="0"/>
            <a:ext cx="4813555" cy="6857999"/>
          </a:xfrm>
          <a:prstGeom prst="rect">
            <a:avLst/>
          </a:prstGeom>
        </p:spPr>
      </p:pic>
      <p:sp>
        <p:nvSpPr>
          <p:cNvPr id="2" name="Title 1">
            <a:extLst>
              <a:ext uri="{FF2B5EF4-FFF2-40B4-BE49-F238E27FC236}">
                <a16:creationId xmlns:a16="http://schemas.microsoft.com/office/drawing/2014/main" id="{3ABF18FB-88C2-A14A-89DD-EF2181DBD6CB}"/>
              </a:ext>
            </a:extLst>
          </p:cNvPr>
          <p:cNvSpPr>
            <a:spLocks noGrp="1"/>
          </p:cNvSpPr>
          <p:nvPr>
            <p:ph type="ctrTitle"/>
          </p:nvPr>
        </p:nvSpPr>
        <p:spPr>
          <a:xfrm>
            <a:off x="1524000" y="980958"/>
            <a:ext cx="9144000" cy="2387600"/>
          </a:xfrm>
        </p:spPr>
        <p:txBody>
          <a:bodyPr anchor="b">
            <a:normAutofit/>
          </a:bodyPr>
          <a:lstStyle>
            <a:lvl1pPr algn="ctr">
              <a:defRPr sz="4400" i="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B91D5129-E418-DC4D-8A7E-B47FF8B502FF}"/>
              </a:ext>
            </a:extLst>
          </p:cNvPr>
          <p:cNvSpPr>
            <a:spLocks noGrp="1"/>
          </p:cNvSpPr>
          <p:nvPr>
            <p:ph type="subTitle" idx="1"/>
          </p:nvPr>
        </p:nvSpPr>
        <p:spPr>
          <a:xfrm>
            <a:off x="1524000" y="369630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pic>
        <p:nvPicPr>
          <p:cNvPr id="5" name="Bildobjekt 4"/>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79868" b="2841"/>
          <a:stretch/>
        </p:blipFill>
        <p:spPr>
          <a:xfrm>
            <a:off x="0" y="0"/>
            <a:ext cx="4813555" cy="6857999"/>
          </a:xfrm>
          <a:prstGeom prst="rect">
            <a:avLst/>
          </a:prstGeom>
        </p:spPr>
      </p:pic>
    </p:spTree>
    <p:extLst>
      <p:ext uri="{BB962C8B-B14F-4D97-AF65-F5344CB8AC3E}">
        <p14:creationId xmlns:p14="http://schemas.microsoft.com/office/powerpoint/2010/main" val="3612072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25D8-6E12-9C43-8116-EAA734FF36EA}"/>
              </a:ext>
            </a:extLst>
          </p:cNvPr>
          <p:cNvSpPr>
            <a:spLocks noGrp="1"/>
          </p:cNvSpPr>
          <p:nvPr>
            <p:ph type="title"/>
          </p:nvPr>
        </p:nvSpPr>
        <p:spPr>
          <a:xfrm>
            <a:off x="831850" y="1615468"/>
            <a:ext cx="10515600" cy="2852737"/>
          </a:xfrm>
        </p:spPr>
        <p:txBody>
          <a:bodyPr anchor="b">
            <a:normAutofit/>
          </a:bodyPr>
          <a:lstStyle>
            <a:lvl1pPr>
              <a:defRPr sz="44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098CAA34-0194-4C4F-8065-752238F8F5BC}"/>
              </a:ext>
            </a:extLst>
          </p:cNvPr>
          <p:cNvSpPr>
            <a:spLocks noGrp="1"/>
          </p:cNvSpPr>
          <p:nvPr>
            <p:ph type="body" idx="1"/>
          </p:nvPr>
        </p:nvSpPr>
        <p:spPr>
          <a:xfrm>
            <a:off x="831850" y="4636599"/>
            <a:ext cx="10515600" cy="1179512"/>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111495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9C94-4764-7644-AEFC-040B1BB325D6}"/>
              </a:ext>
            </a:extLst>
          </p:cNvPr>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EE7DE8D8-198D-3E45-940C-E40665FED864}"/>
              </a:ext>
            </a:extLst>
          </p:cNvPr>
          <p:cNvSpPr>
            <a:spLocks noGrp="1"/>
          </p:cNvSpPr>
          <p:nvPr>
            <p:ph idx="1"/>
          </p:nvPr>
        </p:nvSpPr>
        <p:spPr/>
        <p:txBody>
          <a:bodyPr/>
          <a:lstStyle>
            <a:lvl1pPr>
              <a:defRPr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595447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1B00-7D55-194A-9DCC-58C3081C139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261DFAF8-7BF9-064E-A205-385662B6CF4C}"/>
              </a:ext>
            </a:extLst>
          </p:cNvPr>
          <p:cNvSpPr>
            <a:spLocks noGrp="1"/>
          </p:cNvSpPr>
          <p:nvPr>
            <p:ph sz="half" idx="1"/>
          </p:nvPr>
        </p:nvSpPr>
        <p:spPr>
          <a:xfrm>
            <a:off x="838200" y="1825625"/>
            <a:ext cx="5181600" cy="3943350"/>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7F802884-1D4B-FF44-9C12-62D046BDE497}"/>
              </a:ext>
            </a:extLst>
          </p:cNvPr>
          <p:cNvSpPr>
            <a:spLocks noGrp="1"/>
          </p:cNvSpPr>
          <p:nvPr>
            <p:ph sz="half" idx="2"/>
          </p:nvPr>
        </p:nvSpPr>
        <p:spPr>
          <a:xfrm>
            <a:off x="6172200" y="1825626"/>
            <a:ext cx="5181600" cy="3943350"/>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47816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2D10-F1F2-3B43-A1E4-CD337293DCEB}"/>
              </a:ext>
            </a:extLst>
          </p:cNvPr>
          <p:cNvSpPr>
            <a:spLocks noGrp="1"/>
          </p:cNvSpPr>
          <p:nvPr>
            <p:ph type="title"/>
          </p:nvPr>
        </p:nvSpPr>
        <p:spPr>
          <a:xfrm>
            <a:off x="839788" y="375635"/>
            <a:ext cx="10515600" cy="1325563"/>
          </a:xfr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BDA908E-48D4-B04D-BA5C-900AD2F6A1CA}"/>
              </a:ext>
            </a:extLst>
          </p:cNvPr>
          <p:cNvSpPr>
            <a:spLocks noGrp="1"/>
          </p:cNvSpPr>
          <p:nvPr>
            <p:ph type="body" idx="1"/>
          </p:nvPr>
        </p:nvSpPr>
        <p:spPr>
          <a:xfrm>
            <a:off x="839788" y="171269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CE878BF-67AD-984B-82A3-8A0DB2EE1120}"/>
              </a:ext>
            </a:extLst>
          </p:cNvPr>
          <p:cNvSpPr>
            <a:spLocks noGrp="1"/>
          </p:cNvSpPr>
          <p:nvPr>
            <p:ph sz="half" idx="2"/>
          </p:nvPr>
        </p:nvSpPr>
        <p:spPr>
          <a:xfrm>
            <a:off x="839788" y="2557625"/>
            <a:ext cx="5157787" cy="3211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Text Placeholder 4">
            <a:extLst>
              <a:ext uri="{FF2B5EF4-FFF2-40B4-BE49-F238E27FC236}">
                <a16:creationId xmlns:a16="http://schemas.microsoft.com/office/drawing/2014/main" id="{4B22AEF0-1149-0F47-A83E-F16872FE4C4C}"/>
              </a:ext>
            </a:extLst>
          </p:cNvPr>
          <p:cNvSpPr>
            <a:spLocks noGrp="1"/>
          </p:cNvSpPr>
          <p:nvPr>
            <p:ph type="body" sz="quarter" idx="3"/>
          </p:nvPr>
        </p:nvSpPr>
        <p:spPr>
          <a:xfrm>
            <a:off x="6172200" y="171269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5EE285A7-48C1-5A48-8B4C-B33BC4CCF2F9}"/>
              </a:ext>
            </a:extLst>
          </p:cNvPr>
          <p:cNvSpPr>
            <a:spLocks noGrp="1"/>
          </p:cNvSpPr>
          <p:nvPr>
            <p:ph sz="quarter" idx="4"/>
          </p:nvPr>
        </p:nvSpPr>
        <p:spPr>
          <a:xfrm>
            <a:off x="6172200" y="2557625"/>
            <a:ext cx="5183188" cy="3211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762636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78A5-3A98-3D46-90EF-A52E2E0FF3D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Tree>
    <p:extLst>
      <p:ext uri="{BB962C8B-B14F-4D97-AF65-F5344CB8AC3E}">
        <p14:creationId xmlns:p14="http://schemas.microsoft.com/office/powerpoint/2010/main" val="4249806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_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62422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4122-0264-A449-91A3-D8D47232475A}"/>
              </a:ext>
            </a:extLst>
          </p:cNvPr>
          <p:cNvSpPr>
            <a:spLocks noGrp="1"/>
          </p:cNvSpPr>
          <p:nvPr>
            <p:ph type="title"/>
          </p:nvPr>
        </p:nvSpPr>
        <p:spPr>
          <a:xfrm>
            <a:off x="839788" y="1008446"/>
            <a:ext cx="3932237" cy="1048954"/>
          </a:xfrm>
        </p:spPr>
        <p:txBody>
          <a:bodyPr anchor="b"/>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B37A0A1B-6715-D547-A33B-FFC7751AD00F}"/>
              </a:ext>
            </a:extLst>
          </p:cNvPr>
          <p:cNvSpPr>
            <a:spLocks noGrp="1"/>
          </p:cNvSpPr>
          <p:nvPr>
            <p:ph idx="1"/>
          </p:nvPr>
        </p:nvSpPr>
        <p:spPr>
          <a:xfrm>
            <a:off x="5183188" y="1008446"/>
            <a:ext cx="6172200" cy="4760530"/>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Text Placeholder 3">
            <a:extLst>
              <a:ext uri="{FF2B5EF4-FFF2-40B4-BE49-F238E27FC236}">
                <a16:creationId xmlns:a16="http://schemas.microsoft.com/office/drawing/2014/main" id="{30ABD82B-965C-1041-8C70-2278F839C097}"/>
              </a:ext>
            </a:extLst>
          </p:cNvPr>
          <p:cNvSpPr>
            <a:spLocks noGrp="1"/>
          </p:cNvSpPr>
          <p:nvPr>
            <p:ph type="body" sz="half" idx="2"/>
          </p:nvPr>
        </p:nvSpPr>
        <p:spPr>
          <a:xfrm>
            <a:off x="839788" y="2078420"/>
            <a:ext cx="3932237" cy="369055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258828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8118-DEE5-E141-ADBC-87FA69723F64}"/>
              </a:ext>
            </a:extLst>
          </p:cNvPr>
          <p:cNvSpPr>
            <a:spLocks noGrp="1"/>
          </p:cNvSpPr>
          <p:nvPr>
            <p:ph type="title"/>
          </p:nvPr>
        </p:nvSpPr>
        <p:spPr>
          <a:xfrm>
            <a:off x="839788" y="987426"/>
            <a:ext cx="3932237" cy="1069974"/>
          </a:xfrm>
        </p:spPr>
        <p:txBody>
          <a:bodyPr anchor="b"/>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F55300DE-CE03-1449-A00F-1DCAF6140687}"/>
              </a:ext>
            </a:extLst>
          </p:cNvPr>
          <p:cNvSpPr>
            <a:spLocks noGrp="1"/>
          </p:cNvSpPr>
          <p:nvPr>
            <p:ph type="pic" idx="1"/>
          </p:nvPr>
        </p:nvSpPr>
        <p:spPr>
          <a:xfrm>
            <a:off x="5183188" y="987426"/>
            <a:ext cx="6172200" cy="478155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4" name="Text Placeholder 3">
            <a:extLst>
              <a:ext uri="{FF2B5EF4-FFF2-40B4-BE49-F238E27FC236}">
                <a16:creationId xmlns:a16="http://schemas.microsoft.com/office/drawing/2014/main" id="{415422E8-3A3C-D242-829F-AA6264EE79E3}"/>
              </a:ext>
            </a:extLst>
          </p:cNvPr>
          <p:cNvSpPr>
            <a:spLocks noGrp="1"/>
          </p:cNvSpPr>
          <p:nvPr>
            <p:ph type="body" sz="half" idx="2"/>
          </p:nvPr>
        </p:nvSpPr>
        <p:spPr>
          <a:xfrm>
            <a:off x="839788" y="2078420"/>
            <a:ext cx="3932237" cy="369055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252940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1B00-7D55-194A-9DCC-58C3081C139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261DFAF8-7BF9-064E-A205-385662B6CF4C}"/>
              </a:ext>
            </a:extLst>
          </p:cNvPr>
          <p:cNvSpPr>
            <a:spLocks noGrp="1"/>
          </p:cNvSpPr>
          <p:nvPr>
            <p:ph sz="half" idx="1"/>
          </p:nvPr>
        </p:nvSpPr>
        <p:spPr>
          <a:xfrm>
            <a:off x="838200" y="1825625"/>
            <a:ext cx="5181600" cy="3943350"/>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7F802884-1D4B-FF44-9C12-62D046BDE497}"/>
              </a:ext>
            </a:extLst>
          </p:cNvPr>
          <p:cNvSpPr>
            <a:spLocks noGrp="1"/>
          </p:cNvSpPr>
          <p:nvPr>
            <p:ph sz="half" idx="2"/>
          </p:nvPr>
        </p:nvSpPr>
        <p:spPr>
          <a:xfrm>
            <a:off x="6172200" y="1825626"/>
            <a:ext cx="5181600" cy="3943350"/>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4203289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037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with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3"/>
          </a:xfrm>
        </p:spPr>
        <p:txBody>
          <a:bodyPr/>
          <a:lstStyle>
            <a:lvl1pPr>
              <a:defRPr>
                <a:latin typeface="Arial" panose="020B0604020202020204" pitchFamily="34" charset="0"/>
                <a:cs typeface="Arial" panose="020B0604020202020204" pitchFamily="34" charset="0"/>
              </a:defRPr>
            </a:lvl1pPr>
          </a:lstStyle>
          <a:p>
            <a:r>
              <a:rPr lang="en-US" dirty="0"/>
              <a:t>H1 Rubrik</a:t>
            </a:r>
          </a:p>
        </p:txBody>
      </p:sp>
      <p:sp>
        <p:nvSpPr>
          <p:cNvPr id="5" name="Picture Placeholder 4"/>
          <p:cNvSpPr>
            <a:spLocks noGrp="1"/>
          </p:cNvSpPr>
          <p:nvPr>
            <p:ph type="pic" sz="quarter" idx="10" hasCustomPrompt="1"/>
          </p:nvPr>
        </p:nvSpPr>
        <p:spPr>
          <a:xfrm>
            <a:off x="1270003" y="2048690"/>
            <a:ext cx="9649884" cy="3751219"/>
          </a:xfrm>
          <a:prstGeom prst="rect">
            <a:avLst/>
          </a:prstGeom>
        </p:spPr>
        <p:txBody>
          <a:bodyPr bIns="1005840" anchor="ctr"/>
          <a:lstStyle>
            <a:lvl1pPr marL="0" indent="0" algn="ctr">
              <a:buNone/>
              <a:defRPr sz="3400" b="0">
                <a:solidFill>
                  <a:srgbClr val="6D6E71"/>
                </a:solidFill>
                <a:latin typeface="Arial" panose="020B0604020202020204" pitchFamily="34" charset="0"/>
                <a:cs typeface="Arial" panose="020B0604020202020204" pitchFamily="34" charset="0"/>
              </a:defRPr>
            </a:lvl1pPr>
          </a:lstStyle>
          <a:p>
            <a:r>
              <a:rPr lang="en-IN" dirty="0"/>
              <a:t>[Plats </a:t>
            </a:r>
            <a:r>
              <a:rPr lang="en-IN" dirty="0" err="1"/>
              <a:t>för</a:t>
            </a:r>
            <a:r>
              <a:rPr lang="en-IN" dirty="0"/>
              <a:t> </a:t>
            </a:r>
            <a:r>
              <a:rPr lang="en-IN" dirty="0" err="1"/>
              <a:t>bild</a:t>
            </a:r>
            <a:r>
              <a:rPr lang="en-IN" dirty="0"/>
              <a:t>]</a:t>
            </a:r>
          </a:p>
        </p:txBody>
      </p:sp>
    </p:spTree>
    <p:extLst>
      <p:ext uri="{BB962C8B-B14F-4D97-AF65-F5344CB8AC3E}">
        <p14:creationId xmlns:p14="http://schemas.microsoft.com/office/powerpoint/2010/main" val="356705401"/>
      </p:ext>
    </p:extLst>
  </p:cSld>
  <p:clrMapOvr>
    <a:masterClrMapping/>
  </p:clrMapOvr>
  <p:extLst>
    <p:ext uri="{DCECCB84-F9BA-43D5-87BE-67443E8EF086}">
      <p15:sldGuideLst xmlns:p15="http://schemas.microsoft.com/office/powerpoint/2012/main">
        <p15:guide id="1" orient="horz" pos="936">
          <p15:clr>
            <a:srgbClr val="FBAE40"/>
          </p15:clr>
        </p15:guide>
        <p15:guide id="2" pos="600">
          <p15:clr>
            <a:srgbClr val="FBAE40"/>
          </p15:clr>
        </p15:guide>
        <p15:guide id="3" pos="5160">
          <p15:clr>
            <a:srgbClr val="FBAE40"/>
          </p15:clr>
        </p15:guide>
        <p15:guide id="4" orient="horz" pos="400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0739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_light">
    <p:spTree>
      <p:nvGrpSpPr>
        <p:cNvPr id="1" name=""/>
        <p:cNvGrpSpPr/>
        <p:nvPr/>
      </p:nvGrpSpPr>
      <p:grpSpPr>
        <a:xfrm>
          <a:off x="0" y="0"/>
          <a:ext cx="0" cy="0"/>
          <a:chOff x="0" y="0"/>
          <a:chExt cx="0" cy="0"/>
        </a:xfrm>
      </p:grpSpPr>
      <p:pic>
        <p:nvPicPr>
          <p:cNvPr id="8" name="Bildobjekt 7"/>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79868" b="2841"/>
          <a:stretch/>
        </p:blipFill>
        <p:spPr>
          <a:xfrm>
            <a:off x="-19051" y="0"/>
            <a:ext cx="4813555" cy="6857999"/>
          </a:xfrm>
          <a:prstGeom prst="rect">
            <a:avLst/>
          </a:prstGeom>
        </p:spPr>
      </p:pic>
      <p:sp>
        <p:nvSpPr>
          <p:cNvPr id="2" name="Title 1">
            <a:extLst>
              <a:ext uri="{FF2B5EF4-FFF2-40B4-BE49-F238E27FC236}">
                <a16:creationId xmlns:a16="http://schemas.microsoft.com/office/drawing/2014/main" id="{3ABF18FB-88C2-A14A-89DD-EF2181DBD6CB}"/>
              </a:ext>
            </a:extLst>
          </p:cNvPr>
          <p:cNvSpPr>
            <a:spLocks noGrp="1"/>
          </p:cNvSpPr>
          <p:nvPr>
            <p:ph type="ctrTitle"/>
          </p:nvPr>
        </p:nvSpPr>
        <p:spPr>
          <a:xfrm>
            <a:off x="1524000" y="980958"/>
            <a:ext cx="9144000" cy="2387600"/>
          </a:xfrm>
        </p:spPr>
        <p:txBody>
          <a:bodyPr anchor="b">
            <a:normAutofit/>
          </a:bodyPr>
          <a:lstStyle>
            <a:lvl1pPr algn="ctr">
              <a:defRPr sz="4400" i="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B91D5129-E418-DC4D-8A7E-B47FF8B502FF}"/>
              </a:ext>
            </a:extLst>
          </p:cNvPr>
          <p:cNvSpPr>
            <a:spLocks noGrp="1"/>
          </p:cNvSpPr>
          <p:nvPr>
            <p:ph type="subTitle" idx="1"/>
          </p:nvPr>
        </p:nvSpPr>
        <p:spPr>
          <a:xfrm>
            <a:off x="1524000" y="369630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5" name="Rektangel 4"/>
          <p:cNvSpPr/>
          <p:nvPr userDrawn="1"/>
        </p:nvSpPr>
        <p:spPr>
          <a:xfrm>
            <a:off x="6475016" y="5815403"/>
            <a:ext cx="1059608" cy="542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146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25D8-6E12-9C43-8116-EAA734FF36EA}"/>
              </a:ext>
            </a:extLst>
          </p:cNvPr>
          <p:cNvSpPr>
            <a:spLocks noGrp="1"/>
          </p:cNvSpPr>
          <p:nvPr>
            <p:ph type="title"/>
          </p:nvPr>
        </p:nvSpPr>
        <p:spPr>
          <a:xfrm>
            <a:off x="831850" y="1615468"/>
            <a:ext cx="10515600" cy="2852737"/>
          </a:xfrm>
        </p:spPr>
        <p:txBody>
          <a:bodyPr anchor="b">
            <a:normAutofit/>
          </a:bodyPr>
          <a:lstStyle>
            <a:lvl1pPr>
              <a:defRPr sz="44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098CAA34-0194-4C4F-8065-752238F8F5BC}"/>
              </a:ext>
            </a:extLst>
          </p:cNvPr>
          <p:cNvSpPr>
            <a:spLocks noGrp="1"/>
          </p:cNvSpPr>
          <p:nvPr>
            <p:ph type="body" idx="1"/>
          </p:nvPr>
        </p:nvSpPr>
        <p:spPr>
          <a:xfrm>
            <a:off x="831850" y="4636599"/>
            <a:ext cx="10515600" cy="1179512"/>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893434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9C94-4764-7644-AEFC-040B1BB325D6}"/>
              </a:ext>
            </a:extLst>
          </p:cNvPr>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EE7DE8D8-198D-3E45-940C-E40665FED864}"/>
              </a:ext>
            </a:extLst>
          </p:cNvPr>
          <p:cNvSpPr>
            <a:spLocks noGrp="1"/>
          </p:cNvSpPr>
          <p:nvPr>
            <p:ph idx="1"/>
          </p:nvPr>
        </p:nvSpPr>
        <p:spPr/>
        <p:txBody>
          <a:bodyPr/>
          <a:lstStyle>
            <a:lvl1pPr>
              <a:defRPr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701253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1B00-7D55-194A-9DCC-58C3081C139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261DFAF8-7BF9-064E-A205-385662B6CF4C}"/>
              </a:ext>
            </a:extLst>
          </p:cNvPr>
          <p:cNvSpPr>
            <a:spLocks noGrp="1"/>
          </p:cNvSpPr>
          <p:nvPr>
            <p:ph sz="half" idx="1"/>
          </p:nvPr>
        </p:nvSpPr>
        <p:spPr>
          <a:xfrm>
            <a:off x="838200" y="1825625"/>
            <a:ext cx="5181600" cy="3943350"/>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7F802884-1D4B-FF44-9C12-62D046BDE497}"/>
              </a:ext>
            </a:extLst>
          </p:cNvPr>
          <p:cNvSpPr>
            <a:spLocks noGrp="1"/>
          </p:cNvSpPr>
          <p:nvPr>
            <p:ph sz="half" idx="2"/>
          </p:nvPr>
        </p:nvSpPr>
        <p:spPr>
          <a:xfrm>
            <a:off x="6172200" y="1825626"/>
            <a:ext cx="5181600" cy="3943350"/>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838465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2D10-F1F2-3B43-A1E4-CD337293DCEB}"/>
              </a:ext>
            </a:extLst>
          </p:cNvPr>
          <p:cNvSpPr>
            <a:spLocks noGrp="1"/>
          </p:cNvSpPr>
          <p:nvPr>
            <p:ph type="title"/>
          </p:nvPr>
        </p:nvSpPr>
        <p:spPr>
          <a:xfrm>
            <a:off x="839788" y="375635"/>
            <a:ext cx="10515600" cy="1325563"/>
          </a:xfr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BDA908E-48D4-B04D-BA5C-900AD2F6A1CA}"/>
              </a:ext>
            </a:extLst>
          </p:cNvPr>
          <p:cNvSpPr>
            <a:spLocks noGrp="1"/>
          </p:cNvSpPr>
          <p:nvPr>
            <p:ph type="body" idx="1"/>
          </p:nvPr>
        </p:nvSpPr>
        <p:spPr>
          <a:xfrm>
            <a:off x="839788" y="171269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CE878BF-67AD-984B-82A3-8A0DB2EE1120}"/>
              </a:ext>
            </a:extLst>
          </p:cNvPr>
          <p:cNvSpPr>
            <a:spLocks noGrp="1"/>
          </p:cNvSpPr>
          <p:nvPr>
            <p:ph sz="half" idx="2"/>
          </p:nvPr>
        </p:nvSpPr>
        <p:spPr>
          <a:xfrm>
            <a:off x="839788" y="2557625"/>
            <a:ext cx="5157787" cy="3211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Text Placeholder 4">
            <a:extLst>
              <a:ext uri="{FF2B5EF4-FFF2-40B4-BE49-F238E27FC236}">
                <a16:creationId xmlns:a16="http://schemas.microsoft.com/office/drawing/2014/main" id="{4B22AEF0-1149-0F47-A83E-F16872FE4C4C}"/>
              </a:ext>
            </a:extLst>
          </p:cNvPr>
          <p:cNvSpPr>
            <a:spLocks noGrp="1"/>
          </p:cNvSpPr>
          <p:nvPr>
            <p:ph type="body" sz="quarter" idx="3"/>
          </p:nvPr>
        </p:nvSpPr>
        <p:spPr>
          <a:xfrm>
            <a:off x="6172200" y="171269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5EE285A7-48C1-5A48-8B4C-B33BC4CCF2F9}"/>
              </a:ext>
            </a:extLst>
          </p:cNvPr>
          <p:cNvSpPr>
            <a:spLocks noGrp="1"/>
          </p:cNvSpPr>
          <p:nvPr>
            <p:ph sz="quarter" idx="4"/>
          </p:nvPr>
        </p:nvSpPr>
        <p:spPr>
          <a:xfrm>
            <a:off x="6172200" y="2557625"/>
            <a:ext cx="5183188" cy="3211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949579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78A5-3A98-3D46-90EF-A52E2E0FF3D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Tree>
    <p:extLst>
      <p:ext uri="{BB962C8B-B14F-4D97-AF65-F5344CB8AC3E}">
        <p14:creationId xmlns:p14="http://schemas.microsoft.com/office/powerpoint/2010/main" val="2760188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_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9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2D10-F1F2-3B43-A1E4-CD337293DCEB}"/>
              </a:ext>
            </a:extLst>
          </p:cNvPr>
          <p:cNvSpPr>
            <a:spLocks noGrp="1"/>
          </p:cNvSpPr>
          <p:nvPr>
            <p:ph type="title"/>
          </p:nvPr>
        </p:nvSpPr>
        <p:spPr>
          <a:xfrm>
            <a:off x="839788" y="375635"/>
            <a:ext cx="10515600" cy="1325563"/>
          </a:xfr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BDA908E-48D4-B04D-BA5C-900AD2F6A1CA}"/>
              </a:ext>
            </a:extLst>
          </p:cNvPr>
          <p:cNvSpPr>
            <a:spLocks noGrp="1"/>
          </p:cNvSpPr>
          <p:nvPr>
            <p:ph type="body" idx="1"/>
          </p:nvPr>
        </p:nvSpPr>
        <p:spPr>
          <a:xfrm>
            <a:off x="839788" y="171269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CE878BF-67AD-984B-82A3-8A0DB2EE1120}"/>
              </a:ext>
            </a:extLst>
          </p:cNvPr>
          <p:cNvSpPr>
            <a:spLocks noGrp="1"/>
          </p:cNvSpPr>
          <p:nvPr>
            <p:ph sz="half" idx="2"/>
          </p:nvPr>
        </p:nvSpPr>
        <p:spPr>
          <a:xfrm>
            <a:off x="839788" y="2557625"/>
            <a:ext cx="5157787" cy="3211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Text Placeholder 4">
            <a:extLst>
              <a:ext uri="{FF2B5EF4-FFF2-40B4-BE49-F238E27FC236}">
                <a16:creationId xmlns:a16="http://schemas.microsoft.com/office/drawing/2014/main" id="{4B22AEF0-1149-0F47-A83E-F16872FE4C4C}"/>
              </a:ext>
            </a:extLst>
          </p:cNvPr>
          <p:cNvSpPr>
            <a:spLocks noGrp="1"/>
          </p:cNvSpPr>
          <p:nvPr>
            <p:ph type="body" sz="quarter" idx="3"/>
          </p:nvPr>
        </p:nvSpPr>
        <p:spPr>
          <a:xfrm>
            <a:off x="6172200" y="171269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5EE285A7-48C1-5A48-8B4C-B33BC4CCF2F9}"/>
              </a:ext>
            </a:extLst>
          </p:cNvPr>
          <p:cNvSpPr>
            <a:spLocks noGrp="1"/>
          </p:cNvSpPr>
          <p:nvPr>
            <p:ph sz="quarter" idx="4"/>
          </p:nvPr>
        </p:nvSpPr>
        <p:spPr>
          <a:xfrm>
            <a:off x="6172200" y="2557625"/>
            <a:ext cx="5183188" cy="3211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182981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4122-0264-A449-91A3-D8D47232475A}"/>
              </a:ext>
            </a:extLst>
          </p:cNvPr>
          <p:cNvSpPr>
            <a:spLocks noGrp="1"/>
          </p:cNvSpPr>
          <p:nvPr>
            <p:ph type="title"/>
          </p:nvPr>
        </p:nvSpPr>
        <p:spPr>
          <a:xfrm>
            <a:off x="839788" y="1008446"/>
            <a:ext cx="3932237" cy="1048954"/>
          </a:xfrm>
        </p:spPr>
        <p:txBody>
          <a:bodyPr anchor="b"/>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B37A0A1B-6715-D547-A33B-FFC7751AD00F}"/>
              </a:ext>
            </a:extLst>
          </p:cNvPr>
          <p:cNvSpPr>
            <a:spLocks noGrp="1"/>
          </p:cNvSpPr>
          <p:nvPr>
            <p:ph idx="1"/>
          </p:nvPr>
        </p:nvSpPr>
        <p:spPr>
          <a:xfrm>
            <a:off x="5183188" y="1008446"/>
            <a:ext cx="6172200" cy="4760530"/>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Text Placeholder 3">
            <a:extLst>
              <a:ext uri="{FF2B5EF4-FFF2-40B4-BE49-F238E27FC236}">
                <a16:creationId xmlns:a16="http://schemas.microsoft.com/office/drawing/2014/main" id="{30ABD82B-965C-1041-8C70-2278F839C097}"/>
              </a:ext>
            </a:extLst>
          </p:cNvPr>
          <p:cNvSpPr>
            <a:spLocks noGrp="1"/>
          </p:cNvSpPr>
          <p:nvPr>
            <p:ph type="body" sz="half" idx="2"/>
          </p:nvPr>
        </p:nvSpPr>
        <p:spPr>
          <a:xfrm>
            <a:off x="839788" y="2078420"/>
            <a:ext cx="3932237" cy="369055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699476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8118-DEE5-E141-ADBC-87FA69723F64}"/>
              </a:ext>
            </a:extLst>
          </p:cNvPr>
          <p:cNvSpPr>
            <a:spLocks noGrp="1"/>
          </p:cNvSpPr>
          <p:nvPr>
            <p:ph type="title"/>
          </p:nvPr>
        </p:nvSpPr>
        <p:spPr>
          <a:xfrm>
            <a:off x="839788" y="987426"/>
            <a:ext cx="3932237" cy="1069974"/>
          </a:xfrm>
        </p:spPr>
        <p:txBody>
          <a:bodyPr anchor="b"/>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F55300DE-CE03-1449-A00F-1DCAF6140687}"/>
              </a:ext>
            </a:extLst>
          </p:cNvPr>
          <p:cNvSpPr>
            <a:spLocks noGrp="1"/>
          </p:cNvSpPr>
          <p:nvPr>
            <p:ph type="pic" idx="1"/>
          </p:nvPr>
        </p:nvSpPr>
        <p:spPr>
          <a:xfrm>
            <a:off x="5183188" y="987426"/>
            <a:ext cx="6172200" cy="478155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4" name="Text Placeholder 3">
            <a:extLst>
              <a:ext uri="{FF2B5EF4-FFF2-40B4-BE49-F238E27FC236}">
                <a16:creationId xmlns:a16="http://schemas.microsoft.com/office/drawing/2014/main" id="{415422E8-3A3C-D242-829F-AA6264EE79E3}"/>
              </a:ext>
            </a:extLst>
          </p:cNvPr>
          <p:cNvSpPr>
            <a:spLocks noGrp="1"/>
          </p:cNvSpPr>
          <p:nvPr>
            <p:ph type="body" sz="half" idx="2"/>
          </p:nvPr>
        </p:nvSpPr>
        <p:spPr>
          <a:xfrm>
            <a:off x="839788" y="2078420"/>
            <a:ext cx="3932237" cy="369055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2770779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076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 with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3"/>
          </a:xfrm>
        </p:spPr>
        <p:txBody>
          <a:bodyPr/>
          <a:lstStyle>
            <a:lvl1pPr>
              <a:defRPr>
                <a:latin typeface="Arial" panose="020B0604020202020204" pitchFamily="34" charset="0"/>
                <a:cs typeface="Arial" panose="020B0604020202020204" pitchFamily="34" charset="0"/>
              </a:defRPr>
            </a:lvl1pPr>
          </a:lstStyle>
          <a:p>
            <a:r>
              <a:rPr lang="en-US" dirty="0"/>
              <a:t>H1 Rubrik</a:t>
            </a:r>
          </a:p>
        </p:txBody>
      </p:sp>
      <p:sp>
        <p:nvSpPr>
          <p:cNvPr id="5" name="Picture Placeholder 4"/>
          <p:cNvSpPr>
            <a:spLocks noGrp="1"/>
          </p:cNvSpPr>
          <p:nvPr>
            <p:ph type="pic" sz="quarter" idx="10" hasCustomPrompt="1"/>
          </p:nvPr>
        </p:nvSpPr>
        <p:spPr>
          <a:xfrm>
            <a:off x="1270003" y="2048690"/>
            <a:ext cx="9649884" cy="3751219"/>
          </a:xfrm>
          <a:prstGeom prst="rect">
            <a:avLst/>
          </a:prstGeom>
        </p:spPr>
        <p:txBody>
          <a:bodyPr bIns="1005840" anchor="ctr"/>
          <a:lstStyle>
            <a:lvl1pPr marL="0" indent="0" algn="ctr">
              <a:buNone/>
              <a:defRPr sz="3400" b="0">
                <a:solidFill>
                  <a:srgbClr val="6D6E71"/>
                </a:solidFill>
                <a:latin typeface="Arial" panose="020B0604020202020204" pitchFamily="34" charset="0"/>
                <a:cs typeface="Arial" panose="020B0604020202020204" pitchFamily="34" charset="0"/>
              </a:defRPr>
            </a:lvl1pPr>
          </a:lstStyle>
          <a:p>
            <a:r>
              <a:rPr lang="en-IN" dirty="0"/>
              <a:t>[Plats </a:t>
            </a:r>
            <a:r>
              <a:rPr lang="en-IN" dirty="0" err="1"/>
              <a:t>för</a:t>
            </a:r>
            <a:r>
              <a:rPr lang="en-IN" dirty="0"/>
              <a:t> </a:t>
            </a:r>
            <a:r>
              <a:rPr lang="en-IN" dirty="0" err="1"/>
              <a:t>bild</a:t>
            </a:r>
            <a:r>
              <a:rPr lang="en-IN" dirty="0"/>
              <a:t>]</a:t>
            </a:r>
          </a:p>
        </p:txBody>
      </p:sp>
    </p:spTree>
    <p:extLst>
      <p:ext uri="{BB962C8B-B14F-4D97-AF65-F5344CB8AC3E}">
        <p14:creationId xmlns:p14="http://schemas.microsoft.com/office/powerpoint/2010/main" val="392675727"/>
      </p:ext>
    </p:extLst>
  </p:cSld>
  <p:clrMapOvr>
    <a:masterClrMapping/>
  </p:clrMapOvr>
  <p:extLst>
    <p:ext uri="{DCECCB84-F9BA-43D5-87BE-67443E8EF086}">
      <p15:sldGuideLst xmlns:p15="http://schemas.microsoft.com/office/powerpoint/2012/main">
        <p15:guide id="1" orient="horz" pos="936">
          <p15:clr>
            <a:srgbClr val="FBAE40"/>
          </p15:clr>
        </p15:guide>
        <p15:guide id="2" pos="600">
          <p15:clr>
            <a:srgbClr val="FBAE40"/>
          </p15:clr>
        </p15:guide>
        <p15:guide id="3" pos="5160">
          <p15:clr>
            <a:srgbClr val="FBAE40"/>
          </p15:clr>
        </p15:guide>
        <p15:guide id="4" orient="horz" pos="400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65302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PPT COVER-01.png"/>
          <p:cNvPicPr>
            <a:picLocks noChangeAspect="1"/>
          </p:cNvPicPr>
          <p:nvPr userDrawn="1"/>
        </p:nvPicPr>
        <p:blipFill rotWithShape="1">
          <a:blip r:embed="rId2">
            <a:extLst>
              <a:ext uri="{28A0092B-C50C-407E-A947-70E740481C1C}">
                <a14:useLocalDpi xmlns:a14="http://schemas.microsoft.com/office/drawing/2010/main" val="0"/>
              </a:ext>
            </a:extLst>
          </a:blip>
          <a:srcRect l="7091" b="14035"/>
          <a:stretch/>
        </p:blipFill>
        <p:spPr>
          <a:xfrm>
            <a:off x="-11289" y="3506120"/>
            <a:ext cx="12203289" cy="3374049"/>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914400" y="3714680"/>
            <a:ext cx="10363200" cy="1261465"/>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520D5B10-D16C-4D99-9744-B8B8CF7A71B1}"/>
              </a:ext>
            </a:extLst>
          </p:cNvPr>
          <p:cNvPicPr>
            <a:picLocks noChangeAspect="1"/>
          </p:cNvPicPr>
          <p:nvPr userDrawn="1"/>
        </p:nvPicPr>
        <p:blipFill>
          <a:blip r:embed="rId3"/>
          <a:stretch>
            <a:fillRect/>
          </a:stretch>
        </p:blipFill>
        <p:spPr>
          <a:xfrm>
            <a:off x="9508464" y="5714513"/>
            <a:ext cx="2535755" cy="795739"/>
          </a:xfrm>
          <a:prstGeom prst="rect">
            <a:avLst/>
          </a:prstGeom>
        </p:spPr>
      </p:pic>
    </p:spTree>
    <p:extLst>
      <p:ext uri="{BB962C8B-B14F-4D97-AF65-F5344CB8AC3E}">
        <p14:creationId xmlns:p14="http://schemas.microsoft.com/office/powerpoint/2010/main" val="2277892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9" name="Picture 8" descr="PPT COVER-01.png"/>
          <p:cNvPicPr>
            <a:picLocks noChangeAspect="1"/>
          </p:cNvPicPr>
          <p:nvPr userDrawn="1"/>
        </p:nvPicPr>
        <p:blipFill rotWithShape="1">
          <a:blip r:embed="rId2">
            <a:extLst>
              <a:ext uri="{28A0092B-C50C-407E-A947-70E740481C1C}">
                <a14:useLocalDpi xmlns:a14="http://schemas.microsoft.com/office/drawing/2010/main" val="0"/>
              </a:ext>
            </a:extLst>
          </a:blip>
          <a:srcRect l="7091" b="14035"/>
          <a:stretch/>
        </p:blipFill>
        <p:spPr>
          <a:xfrm>
            <a:off x="1" y="3483952"/>
            <a:ext cx="12203289" cy="3374049"/>
          </a:xfrm>
          <a:prstGeom prst="rect">
            <a:avLst/>
          </a:prstGeom>
        </p:spPr>
      </p:pic>
      <p:sp>
        <p:nvSpPr>
          <p:cNvPr id="2" name="Title 1"/>
          <p:cNvSpPr>
            <a:spLocks noGrp="1"/>
          </p:cNvSpPr>
          <p:nvPr>
            <p:ph type="ctrTitle"/>
          </p:nvPr>
        </p:nvSpPr>
        <p:spPr>
          <a:xfrm>
            <a:off x="3951317" y="2054713"/>
            <a:ext cx="7745615" cy="1470025"/>
          </a:xfrm>
        </p:spPr>
        <p:txBody>
          <a:bodyPr/>
          <a:lstStyle/>
          <a:p>
            <a:r>
              <a:rPr lang="en-US"/>
              <a:t>Click to edit Master title style</a:t>
            </a:r>
          </a:p>
        </p:txBody>
      </p:sp>
      <p:sp>
        <p:nvSpPr>
          <p:cNvPr id="3" name="Subtitle 2"/>
          <p:cNvSpPr>
            <a:spLocks noGrp="1"/>
          </p:cNvSpPr>
          <p:nvPr>
            <p:ph type="subTitle" idx="1"/>
          </p:nvPr>
        </p:nvSpPr>
        <p:spPr>
          <a:xfrm>
            <a:off x="3958787" y="3627159"/>
            <a:ext cx="7738144"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a:extLst>
              <a:ext uri="{FF2B5EF4-FFF2-40B4-BE49-F238E27FC236}">
                <a16:creationId xmlns:a16="http://schemas.microsoft.com/office/drawing/2014/main" id="{E8633BD9-CC33-4844-8B88-DA9E403CBD04}"/>
              </a:ext>
            </a:extLst>
          </p:cNvPr>
          <p:cNvPicPr>
            <a:picLocks noChangeAspect="1"/>
          </p:cNvPicPr>
          <p:nvPr userDrawn="1"/>
        </p:nvPicPr>
        <p:blipFill rotWithShape="1">
          <a:blip r:embed="rId3"/>
          <a:srcRect l="29729" r="1"/>
          <a:stretch/>
        </p:blipFill>
        <p:spPr>
          <a:xfrm>
            <a:off x="10315171" y="5714513"/>
            <a:ext cx="1729048" cy="795739"/>
          </a:xfrm>
          <a:prstGeom prst="rect">
            <a:avLst/>
          </a:prstGeom>
        </p:spPr>
      </p:pic>
      <p:pic>
        <p:nvPicPr>
          <p:cNvPr id="5" name="Picture 4">
            <a:extLst>
              <a:ext uri="{FF2B5EF4-FFF2-40B4-BE49-F238E27FC236}">
                <a16:creationId xmlns:a16="http://schemas.microsoft.com/office/drawing/2014/main" id="{4FC2925D-BC17-4135-8977-A97E16B09C37}"/>
              </a:ext>
            </a:extLst>
          </p:cNvPr>
          <p:cNvPicPr>
            <a:picLocks noChangeAspect="1"/>
          </p:cNvPicPr>
          <p:nvPr userDrawn="1"/>
        </p:nvPicPr>
        <p:blipFill>
          <a:blip r:embed="rId4"/>
          <a:stretch>
            <a:fillRect/>
          </a:stretch>
        </p:blipFill>
        <p:spPr>
          <a:xfrm rot="21033163">
            <a:off x="345366" y="2211976"/>
            <a:ext cx="3538853" cy="3698736"/>
          </a:xfrm>
          <a:prstGeom prst="rect">
            <a:avLst/>
          </a:prstGeom>
        </p:spPr>
      </p:pic>
    </p:spTree>
    <p:extLst>
      <p:ext uri="{BB962C8B-B14F-4D97-AF65-F5344CB8AC3E}">
        <p14:creationId xmlns:p14="http://schemas.microsoft.com/office/powerpoint/2010/main" val="26431298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9051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7408" y="133661"/>
            <a:ext cx="10972800" cy="685800"/>
          </a:xfrm>
        </p:spPr>
        <p:txBody>
          <a:bodyPr/>
          <a:lstStyle/>
          <a:p>
            <a:r>
              <a:rPr lang="en-US"/>
              <a:t>Click to edit Master title style</a:t>
            </a:r>
          </a:p>
        </p:txBody>
      </p:sp>
      <p:sp>
        <p:nvSpPr>
          <p:cNvPr id="6" name="Chart Placeholder 5"/>
          <p:cNvSpPr>
            <a:spLocks noGrp="1"/>
          </p:cNvSpPr>
          <p:nvPr>
            <p:ph type="chart" sz="quarter" idx="10"/>
          </p:nvPr>
        </p:nvSpPr>
        <p:spPr>
          <a:xfrm>
            <a:off x="597409" y="1266820"/>
            <a:ext cx="5693833" cy="4806176"/>
          </a:xfrm>
        </p:spPr>
        <p:txBody>
          <a:bodyPr/>
          <a:lstStyle/>
          <a:p>
            <a:r>
              <a:rPr lang="en-US"/>
              <a:t>Click icon to add chart</a:t>
            </a:r>
          </a:p>
        </p:txBody>
      </p:sp>
      <p:sp>
        <p:nvSpPr>
          <p:cNvPr id="8" name="Text Placeholder 7"/>
          <p:cNvSpPr>
            <a:spLocks noGrp="1"/>
          </p:cNvSpPr>
          <p:nvPr>
            <p:ph type="body" sz="quarter" idx="11"/>
          </p:nvPr>
        </p:nvSpPr>
        <p:spPr>
          <a:xfrm>
            <a:off x="6388718" y="1266820"/>
            <a:ext cx="5693833" cy="4806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4050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4800" b="1" cap="all">
                <a:solidFill>
                  <a:srgbClr val="8E0C3A"/>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852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78A5-3A98-3D46-90EF-A52E2E0FF3D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Tree>
    <p:extLst>
      <p:ext uri="{BB962C8B-B14F-4D97-AF65-F5344CB8AC3E}">
        <p14:creationId xmlns:p14="http://schemas.microsoft.com/office/powerpoint/2010/main" val="8964402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723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solidFill>
            <a:schemeClr val="accent2">
              <a:lumMod val="20000"/>
              <a:lumOff val="80000"/>
            </a:schemeClr>
          </a:solidFill>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528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0630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3" name="Group 2"/>
          <p:cNvGrpSpPr/>
          <p:nvPr userDrawn="1"/>
        </p:nvGrpSpPr>
        <p:grpSpPr>
          <a:xfrm>
            <a:off x="9068350" y="6052075"/>
            <a:ext cx="2956717" cy="670221"/>
            <a:chOff x="3809849" y="4491205"/>
            <a:chExt cx="2217538" cy="502666"/>
          </a:xfrm>
          <a:solidFill>
            <a:schemeClr val="bg1"/>
          </a:solidFill>
        </p:grpSpPr>
        <p:pic>
          <p:nvPicPr>
            <p:cNvPr id="4" name="Picture 3"/>
            <p:cNvPicPr/>
            <p:nvPr userDrawn="1"/>
          </p:nvPicPr>
          <p:blipFill>
            <a:blip r:embed="rId2"/>
            <a:stretch>
              <a:fillRect/>
            </a:stretch>
          </p:blipFill>
          <p:spPr>
            <a:xfrm>
              <a:off x="3809849" y="4646364"/>
              <a:ext cx="629285" cy="274320"/>
            </a:xfrm>
            <a:prstGeom prst="rect">
              <a:avLst/>
            </a:prstGeom>
            <a:grpFill/>
          </p:spPr>
        </p:pic>
        <p:pic>
          <p:nvPicPr>
            <p:cNvPr id="5" name="Picture 4" descr="A close up of a logo&#10;&#10;Description automatically generated">
              <a:extLst>
                <a:ext uri="{FF2B5EF4-FFF2-40B4-BE49-F238E27FC236}">
                  <a16:creationId xmlns:a16="http://schemas.microsoft.com/office/drawing/2014/main" id="{AECAEBB1-8992-420D-A892-6C1DE1150BE0}"/>
                </a:ext>
              </a:extLst>
            </p:cNvPr>
            <p:cNvPicPr>
              <a:picLocks noChangeAspect="1"/>
            </p:cNvPicPr>
            <p:nvPr userDrawn="1"/>
          </p:nvPicPr>
          <p:blipFill>
            <a:blip r:embed="rId3"/>
            <a:stretch>
              <a:fillRect/>
            </a:stretch>
          </p:blipFill>
          <p:spPr>
            <a:xfrm>
              <a:off x="5590861" y="4491205"/>
              <a:ext cx="436526" cy="502666"/>
            </a:xfrm>
            <a:prstGeom prst="rect">
              <a:avLst/>
            </a:prstGeom>
            <a:grpFill/>
          </p:spPr>
        </p:pic>
        <p:pic>
          <p:nvPicPr>
            <p:cNvPr id="6" name="Picture 5">
              <a:extLst>
                <a:ext uri="{FF2B5EF4-FFF2-40B4-BE49-F238E27FC236}">
                  <a16:creationId xmlns:a16="http://schemas.microsoft.com/office/drawing/2014/main" id="{F58F2CD1-C3B7-4660-B0FC-B849277D678B}"/>
                </a:ext>
              </a:extLst>
            </p:cNvPr>
            <p:cNvPicPr>
              <a:picLocks noChangeAspect="1"/>
            </p:cNvPicPr>
            <p:nvPr userDrawn="1"/>
          </p:nvPicPr>
          <p:blipFill>
            <a:blip r:embed="rId4"/>
            <a:stretch>
              <a:fillRect/>
            </a:stretch>
          </p:blipFill>
          <p:spPr>
            <a:xfrm>
              <a:off x="4574258" y="4646364"/>
              <a:ext cx="964865" cy="274320"/>
            </a:xfrm>
            <a:prstGeom prst="rect">
              <a:avLst/>
            </a:prstGeom>
            <a:grpFill/>
          </p:spPr>
        </p:pic>
      </p:grpSp>
      <p:sp>
        <p:nvSpPr>
          <p:cNvPr id="8" name="Title 1"/>
          <p:cNvSpPr txBox="1">
            <a:spLocks/>
          </p:cNvSpPr>
          <p:nvPr userDrawn="1"/>
        </p:nvSpPr>
        <p:spPr>
          <a:xfrm>
            <a:off x="609600" y="135807"/>
            <a:ext cx="10972800" cy="685800"/>
          </a:xfrm>
          <a:prstGeom prst="rect">
            <a:avLst/>
          </a:prstGeom>
        </p:spPr>
        <p:txBody>
          <a:bodyPr vert="horz" lIns="121920" tIns="60960" rIns="121920" bIns="60960" rtlCol="0" anchor="ctr">
            <a:normAutofit fontScale="97500" lnSpcReduction="10000"/>
          </a:bodyPr>
          <a:lstStyle>
            <a:lvl1pPr algn="l" defTabSz="457200" rtl="0" eaLnBrk="1" latinLnBrk="0" hangingPunct="1">
              <a:spcBef>
                <a:spcPct val="0"/>
              </a:spcBef>
              <a:buNone/>
              <a:defRPr sz="3000" b="0" kern="1200" baseline="0">
                <a:solidFill>
                  <a:srgbClr val="8E0C3A"/>
                </a:solidFill>
                <a:latin typeface="Arial Narrow"/>
                <a:ea typeface="+mj-ea"/>
                <a:cs typeface="Arial Narrow"/>
              </a:defRPr>
            </a:lvl1pPr>
          </a:lstStyle>
          <a:p>
            <a:r>
              <a:rPr lang="en-US" sz="4000" dirty="0"/>
              <a:t>Components for a successful R-RCT</a:t>
            </a:r>
          </a:p>
        </p:txBody>
      </p:sp>
      <p:sp>
        <p:nvSpPr>
          <p:cNvPr id="9" name="Title 1">
            <a:extLst>
              <a:ext uri="{FF2B5EF4-FFF2-40B4-BE49-F238E27FC236}">
                <a16:creationId xmlns:a16="http://schemas.microsoft.com/office/drawing/2014/main" id="{7F6172BB-F5C7-4E06-9282-4B91A9B5159D}"/>
              </a:ext>
            </a:extLst>
          </p:cNvPr>
          <p:cNvSpPr txBox="1">
            <a:spLocks/>
          </p:cNvSpPr>
          <p:nvPr userDrawn="1"/>
        </p:nvSpPr>
        <p:spPr>
          <a:xfrm>
            <a:off x="609600" y="135807"/>
            <a:ext cx="10972800" cy="685800"/>
          </a:xfrm>
          <a:prstGeom prst="rect">
            <a:avLst/>
          </a:prstGeom>
        </p:spPr>
        <p:txBody>
          <a:bodyPr vert="horz" lIns="121920" tIns="60960" rIns="121920" bIns="60960" rtlCol="0" anchor="ctr">
            <a:normAutofit fontScale="97500" lnSpcReduction="10000"/>
          </a:bodyPr>
          <a:lstStyle>
            <a:lvl1pPr algn="l" defTabSz="457200" rtl="0" eaLnBrk="1" latinLnBrk="0" hangingPunct="1">
              <a:spcBef>
                <a:spcPct val="0"/>
              </a:spcBef>
              <a:buNone/>
              <a:defRPr sz="3000" b="0" kern="1200" baseline="0">
                <a:solidFill>
                  <a:srgbClr val="8E0C3A"/>
                </a:solidFill>
                <a:latin typeface="Arial Narrow"/>
                <a:ea typeface="+mj-ea"/>
                <a:cs typeface="Arial Narrow"/>
              </a:defRPr>
            </a:lvl1pPr>
          </a:lstStyle>
          <a:p>
            <a:endParaRPr lang="en-US" sz="4000" dirty="0"/>
          </a:p>
        </p:txBody>
      </p:sp>
      <p:sp>
        <p:nvSpPr>
          <p:cNvPr id="10" name="Text Placeholder 1">
            <a:extLst>
              <a:ext uri="{FF2B5EF4-FFF2-40B4-BE49-F238E27FC236}">
                <a16:creationId xmlns:a16="http://schemas.microsoft.com/office/drawing/2014/main" id="{85493C04-5EC0-464D-A800-86F183EB3058}"/>
              </a:ext>
            </a:extLst>
          </p:cNvPr>
          <p:cNvSpPr txBox="1">
            <a:spLocks/>
          </p:cNvSpPr>
          <p:nvPr userDrawn="1"/>
        </p:nvSpPr>
        <p:spPr>
          <a:xfrm>
            <a:off x="7534519" y="1158289"/>
            <a:ext cx="4569655" cy="9360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169863" indent="-169863" algn="l" defTabSz="457200" rtl="0" eaLnBrk="1" latinLnBrk="0" hangingPunct="1">
              <a:spcBef>
                <a:spcPct val="20000"/>
              </a:spcBef>
              <a:buClr>
                <a:srgbClr val="BB8D0B"/>
              </a:buClr>
              <a:buFont typeface="Arial"/>
              <a:buChar char="•"/>
              <a:tabLst/>
              <a:defRPr sz="2000" kern="1200">
                <a:solidFill>
                  <a:schemeClr val="dk1"/>
                </a:solidFill>
                <a:latin typeface="+mn-lt"/>
                <a:ea typeface="+mn-ea"/>
                <a:cs typeface="+mn-cs"/>
              </a:defRPr>
            </a:lvl1pPr>
            <a:lvl2pPr marL="685800" indent="-228600" algn="l" defTabSz="457200" rtl="0" eaLnBrk="1" latinLnBrk="0" hangingPunct="1">
              <a:spcBef>
                <a:spcPct val="20000"/>
              </a:spcBef>
              <a:buClr>
                <a:srgbClr val="BB8D0B"/>
              </a:buClr>
              <a:buFont typeface="Arial"/>
              <a:buChar char="–"/>
              <a:defRPr sz="1800" kern="1200">
                <a:solidFill>
                  <a:schemeClr val="dk1"/>
                </a:solidFill>
                <a:latin typeface="+mn-lt"/>
                <a:ea typeface="+mn-ea"/>
                <a:cs typeface="+mn-cs"/>
              </a:defRPr>
            </a:lvl2pPr>
            <a:lvl3pPr marL="1033463" indent="-119063" algn="l" defTabSz="457200" rtl="0" eaLnBrk="1" latinLnBrk="0" hangingPunct="1">
              <a:spcBef>
                <a:spcPct val="20000"/>
              </a:spcBef>
              <a:buClr>
                <a:srgbClr val="BB8D0B"/>
              </a:buClr>
              <a:buFont typeface="Arial"/>
              <a:buChar char="•"/>
              <a:defRPr sz="1600" kern="1200">
                <a:solidFill>
                  <a:schemeClr val="dk1"/>
                </a:solidFill>
                <a:latin typeface="+mn-lt"/>
                <a:ea typeface="+mn-ea"/>
                <a:cs typeface="+mn-cs"/>
              </a:defRPr>
            </a:lvl3pPr>
            <a:lvl4pPr marL="1541463" indent="-169863" algn="l" defTabSz="457200" rtl="0" eaLnBrk="1" latinLnBrk="0" hangingPunct="1">
              <a:spcBef>
                <a:spcPct val="20000"/>
              </a:spcBef>
              <a:buClr>
                <a:srgbClr val="BB8D0B"/>
              </a:buClr>
              <a:buFont typeface="Arial"/>
              <a:buChar char="–"/>
              <a:defRPr sz="1400" kern="1200">
                <a:solidFill>
                  <a:schemeClr val="dk1"/>
                </a:solidFill>
                <a:latin typeface="+mn-lt"/>
                <a:ea typeface="+mn-ea"/>
                <a:cs typeface="+mn-cs"/>
              </a:defRPr>
            </a:lvl4pPr>
            <a:lvl5pPr marL="1947863" indent="-119063" algn="l" defTabSz="457200" rtl="0" eaLnBrk="1" latinLnBrk="0" hangingPunct="1">
              <a:spcBef>
                <a:spcPct val="20000"/>
              </a:spcBef>
              <a:buClr>
                <a:srgbClr val="BB8D0B"/>
              </a:buClr>
              <a:buFont typeface="Arial"/>
              <a:buChar char="»"/>
              <a:defRPr sz="12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1867" b="1" dirty="0">
                <a:latin typeface="Arial Nova Cond" panose="020B0506020202020204" pitchFamily="34" charset="0"/>
                <a:cs typeface="Aharoni" panose="02010803020104030203" pitchFamily="2" charset="-79"/>
              </a:rPr>
              <a:t>3. PROSPECTIVELY COLLECTED DATA </a:t>
            </a:r>
          </a:p>
          <a:p>
            <a:pPr marL="0" indent="0" algn="ctr">
              <a:buNone/>
            </a:pPr>
            <a:r>
              <a:rPr lang="en-US" sz="1867" dirty="0">
                <a:latin typeface="Arial Nova Cond" panose="020B0506020202020204" pitchFamily="34" charset="0"/>
                <a:cs typeface="Aharoni" panose="02010803020104030203" pitchFamily="2" charset="-79"/>
              </a:rPr>
              <a:t>captured at the point-of-care</a:t>
            </a:r>
          </a:p>
        </p:txBody>
      </p:sp>
      <p:sp>
        <p:nvSpPr>
          <p:cNvPr id="11" name="Text Placeholder 2">
            <a:extLst>
              <a:ext uri="{FF2B5EF4-FFF2-40B4-BE49-F238E27FC236}">
                <a16:creationId xmlns:a16="http://schemas.microsoft.com/office/drawing/2014/main" id="{AE5C1FC2-2ED1-41DF-8430-FC6AC8EAFA17}"/>
              </a:ext>
            </a:extLst>
          </p:cNvPr>
          <p:cNvSpPr txBox="1">
            <a:spLocks/>
          </p:cNvSpPr>
          <p:nvPr userDrawn="1"/>
        </p:nvSpPr>
        <p:spPr>
          <a:xfrm>
            <a:off x="87828" y="1144271"/>
            <a:ext cx="3552000" cy="936000"/>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169863" indent="-169863" algn="l" defTabSz="457200" rtl="0" eaLnBrk="1" latinLnBrk="0" hangingPunct="1">
              <a:spcBef>
                <a:spcPct val="20000"/>
              </a:spcBef>
              <a:buClr>
                <a:srgbClr val="BB8D0B"/>
              </a:buClr>
              <a:buFont typeface="Arial"/>
              <a:buChar char="•"/>
              <a:tabLst/>
              <a:defRPr sz="2000" kern="1200">
                <a:solidFill>
                  <a:schemeClr val="dk1"/>
                </a:solidFill>
                <a:latin typeface="+mn-lt"/>
                <a:ea typeface="+mn-ea"/>
                <a:cs typeface="+mn-cs"/>
              </a:defRPr>
            </a:lvl1pPr>
            <a:lvl2pPr marL="685800" indent="-228600" algn="l" defTabSz="457200" rtl="0" eaLnBrk="1" latinLnBrk="0" hangingPunct="1">
              <a:spcBef>
                <a:spcPct val="20000"/>
              </a:spcBef>
              <a:buClr>
                <a:srgbClr val="BB8D0B"/>
              </a:buClr>
              <a:buFont typeface="Arial"/>
              <a:buChar char="–"/>
              <a:defRPr sz="1800" kern="1200">
                <a:solidFill>
                  <a:schemeClr val="dk1"/>
                </a:solidFill>
                <a:latin typeface="+mn-lt"/>
                <a:ea typeface="+mn-ea"/>
                <a:cs typeface="+mn-cs"/>
              </a:defRPr>
            </a:lvl2pPr>
            <a:lvl3pPr marL="1033463" indent="-119063" algn="l" defTabSz="457200" rtl="0" eaLnBrk="1" latinLnBrk="0" hangingPunct="1">
              <a:spcBef>
                <a:spcPct val="20000"/>
              </a:spcBef>
              <a:buClr>
                <a:srgbClr val="BB8D0B"/>
              </a:buClr>
              <a:buFont typeface="Arial"/>
              <a:buChar char="•"/>
              <a:defRPr sz="1600" kern="1200">
                <a:solidFill>
                  <a:schemeClr val="dk1"/>
                </a:solidFill>
                <a:latin typeface="+mn-lt"/>
                <a:ea typeface="+mn-ea"/>
                <a:cs typeface="+mn-cs"/>
              </a:defRPr>
            </a:lvl3pPr>
            <a:lvl4pPr marL="1541463" indent="-169863" algn="l" defTabSz="457200" rtl="0" eaLnBrk="1" latinLnBrk="0" hangingPunct="1">
              <a:spcBef>
                <a:spcPct val="20000"/>
              </a:spcBef>
              <a:buClr>
                <a:srgbClr val="BB8D0B"/>
              </a:buClr>
              <a:buFont typeface="Arial"/>
              <a:buChar char="–"/>
              <a:defRPr sz="1400" kern="1200">
                <a:solidFill>
                  <a:schemeClr val="dk1"/>
                </a:solidFill>
                <a:latin typeface="+mn-lt"/>
                <a:ea typeface="+mn-ea"/>
                <a:cs typeface="+mn-cs"/>
              </a:defRPr>
            </a:lvl4pPr>
            <a:lvl5pPr marL="1947863" indent="-119063" algn="l" defTabSz="457200" rtl="0" eaLnBrk="1" latinLnBrk="0" hangingPunct="1">
              <a:spcBef>
                <a:spcPct val="20000"/>
              </a:spcBef>
              <a:buClr>
                <a:srgbClr val="BB8D0B"/>
              </a:buClr>
              <a:buFont typeface="Arial"/>
              <a:buChar char="»"/>
              <a:defRPr sz="12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sv-SE" sz="1867" b="1" dirty="0">
                <a:latin typeface="Arial Nova Cond" panose="020B0506020202020204" pitchFamily="34" charset="0"/>
              </a:rPr>
              <a:t>1. NATIONAL DATA</a:t>
            </a:r>
          </a:p>
          <a:p>
            <a:pPr marL="0" indent="0" algn="ctr">
              <a:buNone/>
            </a:pPr>
            <a:r>
              <a:rPr lang="sv-SE" sz="1867" dirty="0">
                <a:latin typeface="Arial Nova Cond" panose="020B0506020202020204" pitchFamily="34" charset="0"/>
              </a:rPr>
              <a:t>cover the </a:t>
            </a:r>
            <a:r>
              <a:rPr lang="en-US" sz="1867" dirty="0">
                <a:latin typeface="Arial Nova Cond" panose="020B0506020202020204" pitchFamily="34" charset="0"/>
              </a:rPr>
              <a:t>entire</a:t>
            </a:r>
            <a:r>
              <a:rPr lang="sv-SE" sz="1867" dirty="0">
                <a:latin typeface="Arial Nova Cond" panose="020B0506020202020204" pitchFamily="34" charset="0"/>
              </a:rPr>
              <a:t> populations</a:t>
            </a:r>
            <a:endParaRPr lang="en-US" sz="1867" dirty="0">
              <a:latin typeface="Arial Nova Cond" panose="020B0506020202020204" pitchFamily="34" charset="0"/>
            </a:endParaRPr>
          </a:p>
        </p:txBody>
      </p:sp>
      <p:sp>
        <p:nvSpPr>
          <p:cNvPr id="12" name="Text Placeholder 3">
            <a:extLst>
              <a:ext uri="{FF2B5EF4-FFF2-40B4-BE49-F238E27FC236}">
                <a16:creationId xmlns:a16="http://schemas.microsoft.com/office/drawing/2014/main" id="{CEA2FD4A-D25C-4517-BFA9-8D9E33F72DB6}"/>
              </a:ext>
            </a:extLst>
          </p:cNvPr>
          <p:cNvSpPr txBox="1">
            <a:spLocks/>
          </p:cNvSpPr>
          <p:nvPr userDrawn="1"/>
        </p:nvSpPr>
        <p:spPr>
          <a:xfrm>
            <a:off x="3811172" y="1158289"/>
            <a:ext cx="3552000" cy="936000"/>
          </a:xfrm>
          <a:prstGeom prst="rect">
            <a:avLst/>
          </a:prstGeom>
        </p:spPr>
        <p:style>
          <a:lnRef idx="1">
            <a:schemeClr val="dk1"/>
          </a:lnRef>
          <a:fillRef idx="2">
            <a:schemeClr val="dk1"/>
          </a:fillRef>
          <a:effectRef idx="1">
            <a:schemeClr val="dk1"/>
          </a:effectRef>
          <a:fontRef idx="minor">
            <a:schemeClr val="dk1"/>
          </a:fontRef>
        </p:style>
        <p:txBody>
          <a:bodyPr/>
          <a:lstStyle>
            <a:lvl1pPr marL="169863" indent="-169863" algn="l" defTabSz="457200" rtl="0" eaLnBrk="1" latinLnBrk="0" hangingPunct="1">
              <a:spcBef>
                <a:spcPct val="20000"/>
              </a:spcBef>
              <a:buClr>
                <a:srgbClr val="BB8D0B"/>
              </a:buClr>
              <a:buFont typeface="Arial"/>
              <a:buChar char="•"/>
              <a:tabLst/>
              <a:defRPr sz="2000" kern="1200">
                <a:solidFill>
                  <a:schemeClr val="dk1"/>
                </a:solidFill>
                <a:latin typeface="+mn-lt"/>
                <a:ea typeface="+mn-ea"/>
                <a:cs typeface="+mn-cs"/>
              </a:defRPr>
            </a:lvl1pPr>
            <a:lvl2pPr marL="685800" indent="-228600" algn="l" defTabSz="457200" rtl="0" eaLnBrk="1" latinLnBrk="0" hangingPunct="1">
              <a:spcBef>
                <a:spcPct val="20000"/>
              </a:spcBef>
              <a:buClr>
                <a:srgbClr val="BB8D0B"/>
              </a:buClr>
              <a:buFont typeface="Arial"/>
              <a:buChar char="–"/>
              <a:defRPr sz="1800" kern="1200">
                <a:solidFill>
                  <a:schemeClr val="dk1"/>
                </a:solidFill>
                <a:latin typeface="+mn-lt"/>
                <a:ea typeface="+mn-ea"/>
                <a:cs typeface="+mn-cs"/>
              </a:defRPr>
            </a:lvl2pPr>
            <a:lvl3pPr marL="1033463" indent="-119063" algn="l" defTabSz="457200" rtl="0" eaLnBrk="1" latinLnBrk="0" hangingPunct="1">
              <a:spcBef>
                <a:spcPct val="20000"/>
              </a:spcBef>
              <a:buClr>
                <a:srgbClr val="BB8D0B"/>
              </a:buClr>
              <a:buFont typeface="Arial"/>
              <a:buChar char="•"/>
              <a:defRPr sz="1600" kern="1200">
                <a:solidFill>
                  <a:schemeClr val="dk1"/>
                </a:solidFill>
                <a:latin typeface="+mn-lt"/>
                <a:ea typeface="+mn-ea"/>
                <a:cs typeface="+mn-cs"/>
              </a:defRPr>
            </a:lvl3pPr>
            <a:lvl4pPr marL="1541463" indent="-169863" algn="l" defTabSz="457200" rtl="0" eaLnBrk="1" latinLnBrk="0" hangingPunct="1">
              <a:spcBef>
                <a:spcPct val="20000"/>
              </a:spcBef>
              <a:buClr>
                <a:srgbClr val="BB8D0B"/>
              </a:buClr>
              <a:buFont typeface="Arial"/>
              <a:buChar char="–"/>
              <a:defRPr sz="1400" kern="1200">
                <a:solidFill>
                  <a:schemeClr val="dk1"/>
                </a:solidFill>
                <a:latin typeface="+mn-lt"/>
                <a:ea typeface="+mn-ea"/>
                <a:cs typeface="+mn-cs"/>
              </a:defRPr>
            </a:lvl4pPr>
            <a:lvl5pPr marL="1947863" indent="-119063" algn="l" defTabSz="457200" rtl="0" eaLnBrk="1" latinLnBrk="0" hangingPunct="1">
              <a:spcBef>
                <a:spcPct val="20000"/>
              </a:spcBef>
              <a:buClr>
                <a:srgbClr val="BB8D0B"/>
              </a:buClr>
              <a:buFont typeface="Arial"/>
              <a:buChar char="»"/>
              <a:defRPr sz="12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1867" b="1" dirty="0">
                <a:latin typeface="Arial Nova Cond" panose="020B0506020202020204" pitchFamily="34" charset="0"/>
              </a:rPr>
              <a:t>2. STRUCTURED DATA</a:t>
            </a:r>
          </a:p>
          <a:p>
            <a:pPr marL="0" indent="0" algn="ctr">
              <a:buNone/>
            </a:pPr>
            <a:r>
              <a:rPr lang="en-US" sz="1867" dirty="0">
                <a:latin typeface="Arial Nova Cond" panose="020B0506020202020204" pitchFamily="34" charset="0"/>
              </a:rPr>
              <a:t>”eCRF-like”</a:t>
            </a:r>
          </a:p>
        </p:txBody>
      </p:sp>
      <p:pic>
        <p:nvPicPr>
          <p:cNvPr id="13" name="Content Placeholder 12" descr="A screenshot of a computer&#10;&#10;Description automatically generated">
            <a:extLst>
              <a:ext uri="{FF2B5EF4-FFF2-40B4-BE49-F238E27FC236}">
                <a16:creationId xmlns:a16="http://schemas.microsoft.com/office/drawing/2014/main" id="{B98DCFC1-91B0-4C47-A9A1-2392175B4F3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4067993" y="2239439"/>
            <a:ext cx="3038361" cy="3758368"/>
          </a:xfrm>
          <a:prstGeom prst="rect">
            <a:avLst/>
          </a:prstGeom>
          <a:ln w="19050">
            <a:solidFill>
              <a:schemeClr val="tx1"/>
            </a:solidFill>
          </a:ln>
        </p:spPr>
      </p:pic>
      <p:pic>
        <p:nvPicPr>
          <p:cNvPr id="14" name="Content Placeholder 18" descr="Two people looking at a computer&#10;&#10;Description automatically generated">
            <a:extLst>
              <a:ext uri="{FF2B5EF4-FFF2-40B4-BE49-F238E27FC236}">
                <a16:creationId xmlns:a16="http://schemas.microsoft.com/office/drawing/2014/main" id="{50730655-64B7-4027-B150-A514F84FB656}"/>
              </a:ext>
            </a:extLst>
          </p:cNvPr>
          <p:cNvPicPr>
            <a:picLocks noChangeAspect="1"/>
          </p:cNvPicPr>
          <p:nvPr userDrawn="1"/>
        </p:nvPicPr>
        <p:blipFill>
          <a:blip r:embed="rId7"/>
          <a:stretch>
            <a:fillRect/>
          </a:stretch>
        </p:blipFill>
        <p:spPr>
          <a:xfrm>
            <a:off x="8413586" y="2248110"/>
            <a:ext cx="2857333" cy="2000133"/>
          </a:xfrm>
          <a:prstGeom prst="rect">
            <a:avLst/>
          </a:prstGeom>
          <a:ln w="19050">
            <a:solidFill>
              <a:schemeClr val="tx2"/>
            </a:solidFill>
          </a:ln>
        </p:spPr>
      </p:pic>
      <p:pic>
        <p:nvPicPr>
          <p:cNvPr id="15" name="Content Placeholder 26" descr="A close up of a map&#10;&#10;Description automatically generated">
            <a:extLst>
              <a:ext uri="{FF2B5EF4-FFF2-40B4-BE49-F238E27FC236}">
                <a16:creationId xmlns:a16="http://schemas.microsoft.com/office/drawing/2014/main" id="{A48D2831-E1CD-457C-A379-5ADA185C0F0B}"/>
              </a:ext>
            </a:extLst>
          </p:cNvPr>
          <p:cNvPicPr>
            <a:picLocks noChangeAspect="1"/>
          </p:cNvPicPr>
          <p:nvPr userDrawn="1"/>
        </p:nvPicPr>
        <p:blipFill rotWithShape="1">
          <a:blip r:embed="rId8">
            <a:duotone>
              <a:schemeClr val="accent2">
                <a:shade val="45000"/>
                <a:satMod val="135000"/>
              </a:schemeClr>
              <a:prstClr val="white"/>
            </a:duotone>
          </a:blip>
          <a:srcRect l="24889" r="28557"/>
          <a:stretch/>
        </p:blipFill>
        <p:spPr>
          <a:xfrm>
            <a:off x="225740" y="2169810"/>
            <a:ext cx="3276177" cy="3909825"/>
          </a:xfrm>
          <a:prstGeom prst="rect">
            <a:avLst/>
          </a:prstGeom>
          <a:solidFill>
            <a:schemeClr val="bg1"/>
          </a:solidFill>
          <a:ln>
            <a:solidFill>
              <a:schemeClr val="bg1"/>
            </a:solidFill>
          </a:ln>
        </p:spPr>
      </p:pic>
      <p:sp>
        <p:nvSpPr>
          <p:cNvPr id="16" name="Text Placeholder 3">
            <a:extLst>
              <a:ext uri="{FF2B5EF4-FFF2-40B4-BE49-F238E27FC236}">
                <a16:creationId xmlns:a16="http://schemas.microsoft.com/office/drawing/2014/main" id="{0D5F1AE9-00AA-4EC6-BD6B-0171530666F9}"/>
              </a:ext>
            </a:extLst>
          </p:cNvPr>
          <p:cNvSpPr txBox="1">
            <a:spLocks/>
          </p:cNvSpPr>
          <p:nvPr userDrawn="1"/>
        </p:nvSpPr>
        <p:spPr>
          <a:xfrm>
            <a:off x="7631002" y="5014515"/>
            <a:ext cx="4373407" cy="983292"/>
          </a:xfrm>
          <a:prstGeom prst="rect">
            <a:avLst/>
          </a:prstGeom>
          <a:ln w="19050"/>
        </p:spPr>
        <p:style>
          <a:lnRef idx="1">
            <a:schemeClr val="accent4"/>
          </a:lnRef>
          <a:fillRef idx="2">
            <a:schemeClr val="accent4"/>
          </a:fillRef>
          <a:effectRef idx="1">
            <a:schemeClr val="accent4"/>
          </a:effectRef>
          <a:fontRef idx="minor">
            <a:schemeClr val="dk1"/>
          </a:fontRef>
        </p:style>
        <p:txBody>
          <a:bodyPr vert="horz"/>
          <a:lstStyle>
            <a:lvl1pPr marL="0" indent="0" algn="l" defTabSz="457200" rtl="0" eaLnBrk="1" latinLnBrk="0" hangingPunct="1">
              <a:spcBef>
                <a:spcPts val="0"/>
              </a:spcBef>
              <a:buFont typeface="Arial"/>
              <a:buNone/>
              <a:defRPr sz="1200" b="1" kern="1200" baseline="0">
                <a:solidFill>
                  <a:schemeClr val="tx1"/>
                </a:solidFill>
                <a:latin typeface="Arial" pitchFamily="34" charset="0"/>
                <a:ea typeface="+mn-ea"/>
                <a:cs typeface="Arial" pitchFamily="34" charset="0"/>
              </a:defRPr>
            </a:lvl1pPr>
            <a:lvl2pPr marL="342900" indent="0" algn="l" defTabSz="457200" rtl="0" eaLnBrk="1" latinLnBrk="0" hangingPunct="1">
              <a:spcBef>
                <a:spcPct val="20000"/>
              </a:spcBef>
              <a:buFont typeface="Arial"/>
              <a:buNone/>
              <a:defRPr sz="1050" kern="1200">
                <a:solidFill>
                  <a:schemeClr val="dk1"/>
                </a:solidFill>
                <a:latin typeface="+mn-lt"/>
                <a:ea typeface="+mn-ea"/>
                <a:cs typeface="+mn-cs"/>
              </a:defRPr>
            </a:lvl2pPr>
            <a:lvl3pPr marL="685800" indent="0" algn="l" defTabSz="457200" rtl="0" eaLnBrk="1" latinLnBrk="0" hangingPunct="1">
              <a:spcBef>
                <a:spcPct val="20000"/>
              </a:spcBef>
              <a:buFont typeface="Arial"/>
              <a:buNone/>
              <a:defRPr sz="1050" kern="1200">
                <a:solidFill>
                  <a:schemeClr val="dk1"/>
                </a:solidFill>
                <a:latin typeface="+mn-lt"/>
                <a:ea typeface="+mn-ea"/>
                <a:cs typeface="+mn-cs"/>
              </a:defRPr>
            </a:lvl3pPr>
            <a:lvl4pPr marL="1028700" indent="0" algn="l" defTabSz="457200" rtl="0" eaLnBrk="1" latinLnBrk="0" hangingPunct="1">
              <a:spcBef>
                <a:spcPct val="20000"/>
              </a:spcBef>
              <a:buFont typeface="Arial"/>
              <a:buNone/>
              <a:defRPr sz="1050" kern="1200">
                <a:solidFill>
                  <a:schemeClr val="dk1"/>
                </a:solidFill>
                <a:latin typeface="+mn-lt"/>
                <a:ea typeface="+mn-ea"/>
                <a:cs typeface="+mn-cs"/>
              </a:defRPr>
            </a:lvl4pPr>
            <a:lvl5pPr marL="1371600" indent="0" algn="l" defTabSz="457200" rtl="0" eaLnBrk="1" latinLnBrk="0" hangingPunct="1">
              <a:spcBef>
                <a:spcPct val="20000"/>
              </a:spcBef>
              <a:buFont typeface="Arial"/>
              <a:buNone/>
              <a:defRPr sz="105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kumimoji="0" lang="en-US" sz="1867" b="1" i="0" u="none" strike="noStrike" kern="1200" cap="none" spc="0" normalizeH="0" baseline="0" noProof="0" dirty="0">
                <a:ln>
                  <a:noFill/>
                </a:ln>
                <a:solidFill>
                  <a:srgbClr val="000000"/>
                </a:solidFill>
                <a:effectLst/>
                <a:uLnTx/>
                <a:uFillTx/>
                <a:latin typeface="Arial Nova Cond" panose="020B0506020202020204" pitchFamily="34" charset="0"/>
                <a:ea typeface="+mn-ea"/>
                <a:cs typeface="Arial" pitchFamily="34" charset="0"/>
              </a:rPr>
              <a:t>4. SHARED TECHNICAL PLATFORM</a:t>
            </a:r>
          </a:p>
        </p:txBody>
      </p:sp>
      <p:sp>
        <p:nvSpPr>
          <p:cNvPr id="17" name="TextBox 16">
            <a:extLst>
              <a:ext uri="{FF2B5EF4-FFF2-40B4-BE49-F238E27FC236}">
                <a16:creationId xmlns:a16="http://schemas.microsoft.com/office/drawing/2014/main" id="{F71835E3-DFA5-4AC9-A2CD-305D5750D26F}"/>
              </a:ext>
            </a:extLst>
          </p:cNvPr>
          <p:cNvSpPr txBox="1"/>
          <p:nvPr userDrawn="1"/>
        </p:nvSpPr>
        <p:spPr>
          <a:xfrm>
            <a:off x="225739" y="5566920"/>
            <a:ext cx="1293944" cy="400302"/>
          </a:xfrm>
          <a:prstGeom prst="rect">
            <a:avLst/>
          </a:prstGeom>
          <a:noFill/>
          <a:ln>
            <a:solidFill>
              <a:schemeClr val="bg1"/>
            </a:solidFill>
          </a:ln>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dirty="0">
                <a:ln>
                  <a:noFill/>
                </a:ln>
                <a:solidFill>
                  <a:srgbClr val="002060"/>
                </a:solidFill>
                <a:effectLst/>
                <a:uLnTx/>
                <a:uFillTx/>
                <a:latin typeface="Arial"/>
                <a:ea typeface="+mn-ea"/>
                <a:cs typeface="+mn-cs"/>
              </a:rPr>
              <a:t>**Note: The MINAP Registry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dirty="0">
                <a:ln>
                  <a:noFill/>
                </a:ln>
                <a:solidFill>
                  <a:srgbClr val="002060"/>
                </a:solidFill>
                <a:effectLst/>
                <a:uLnTx/>
                <a:uFillTx/>
                <a:latin typeface="Arial"/>
                <a:ea typeface="+mn-ea"/>
                <a:cs typeface="+mn-cs"/>
              </a:rPr>
              <a:t>covers England and Wales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dirty="0">
                <a:ln>
                  <a:noFill/>
                </a:ln>
                <a:solidFill>
                  <a:srgbClr val="002060"/>
                </a:solidFill>
                <a:effectLst/>
                <a:uLnTx/>
                <a:uFillTx/>
                <a:latin typeface="Arial"/>
                <a:ea typeface="+mn-ea"/>
                <a:cs typeface="+mn-cs"/>
              </a:rPr>
              <a:t>but not Scotland.</a:t>
            </a:r>
          </a:p>
        </p:txBody>
      </p:sp>
      <p:sp>
        <p:nvSpPr>
          <p:cNvPr id="18" name="Rectangle 17">
            <a:extLst>
              <a:ext uri="{FF2B5EF4-FFF2-40B4-BE49-F238E27FC236}">
                <a16:creationId xmlns:a16="http://schemas.microsoft.com/office/drawing/2014/main" id="{AF01A210-0B9D-4970-94B0-11975983A439}"/>
              </a:ext>
            </a:extLst>
          </p:cNvPr>
          <p:cNvSpPr/>
          <p:nvPr userDrawn="1"/>
        </p:nvSpPr>
        <p:spPr>
          <a:xfrm>
            <a:off x="1765402" y="3533043"/>
            <a:ext cx="582756" cy="17121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t>
            </a:r>
          </a:p>
        </p:txBody>
      </p:sp>
      <p:pic>
        <p:nvPicPr>
          <p:cNvPr id="19" name="Picture 18">
            <a:extLst>
              <a:ext uri="{FF2B5EF4-FFF2-40B4-BE49-F238E27FC236}">
                <a16:creationId xmlns:a16="http://schemas.microsoft.com/office/drawing/2014/main" id="{1061AFB8-745E-40BE-8B6E-BFA4C23478A4}"/>
              </a:ext>
            </a:extLst>
          </p:cNvPr>
          <p:cNvPicPr>
            <a:picLocks noChangeAspect="1"/>
          </p:cNvPicPr>
          <p:nvPr userDrawn="1"/>
        </p:nvPicPr>
        <p:blipFill>
          <a:blip r:embed="rId9"/>
          <a:stretch>
            <a:fillRect/>
          </a:stretch>
        </p:blipFill>
        <p:spPr>
          <a:xfrm>
            <a:off x="8126333" y="5489099"/>
            <a:ext cx="1691371" cy="347891"/>
          </a:xfrm>
          <a:prstGeom prst="rect">
            <a:avLst/>
          </a:prstGeom>
        </p:spPr>
      </p:pic>
      <p:pic>
        <p:nvPicPr>
          <p:cNvPr id="20" name="Picture 19">
            <a:extLst>
              <a:ext uri="{FF2B5EF4-FFF2-40B4-BE49-F238E27FC236}">
                <a16:creationId xmlns:a16="http://schemas.microsoft.com/office/drawing/2014/main" id="{244B2C1A-91D6-4DA3-8FD3-5BF7BFD25F16}"/>
              </a:ext>
            </a:extLst>
          </p:cNvPr>
          <p:cNvPicPr>
            <a:picLocks noChangeAspect="1"/>
          </p:cNvPicPr>
          <p:nvPr userDrawn="1"/>
        </p:nvPicPr>
        <p:blipFill>
          <a:blip r:embed="rId10"/>
          <a:stretch>
            <a:fillRect/>
          </a:stretch>
        </p:blipFill>
        <p:spPr>
          <a:xfrm>
            <a:off x="10399799" y="5383235"/>
            <a:ext cx="604596" cy="559619"/>
          </a:xfrm>
          <a:prstGeom prst="rect">
            <a:avLst/>
          </a:prstGeom>
          <a:ln>
            <a:solidFill>
              <a:schemeClr val="bg1"/>
            </a:solidFill>
          </a:ln>
        </p:spPr>
      </p:pic>
      <p:sp>
        <p:nvSpPr>
          <p:cNvPr id="21" name="Rectangle 20">
            <a:extLst>
              <a:ext uri="{FF2B5EF4-FFF2-40B4-BE49-F238E27FC236}">
                <a16:creationId xmlns:a16="http://schemas.microsoft.com/office/drawing/2014/main" id="{8309BE0D-9ECC-4ED6-89DC-1B5EF84012FD}"/>
              </a:ext>
            </a:extLst>
          </p:cNvPr>
          <p:cNvSpPr/>
          <p:nvPr userDrawn="1"/>
        </p:nvSpPr>
        <p:spPr>
          <a:xfrm>
            <a:off x="2675694" y="5760517"/>
            <a:ext cx="515501" cy="1823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2" name="textruta 13">
            <a:extLst>
              <a:ext uri="{FF2B5EF4-FFF2-40B4-BE49-F238E27FC236}">
                <a16:creationId xmlns:a16="http://schemas.microsoft.com/office/drawing/2014/main" id="{7B90E08F-5D53-8C42-86BD-7F569197A45C}"/>
              </a:ext>
            </a:extLst>
          </p:cNvPr>
          <p:cNvSpPr txBox="1"/>
          <p:nvPr userDrawn="1"/>
        </p:nvSpPr>
        <p:spPr>
          <a:xfrm>
            <a:off x="514921" y="3298656"/>
            <a:ext cx="807468" cy="276999"/>
          </a:xfrm>
          <a:prstGeom prst="rect">
            <a:avLst/>
          </a:prstGeom>
          <a:noFill/>
        </p:spPr>
        <p:txBody>
          <a:bodyPr wrap="square" rtlCol="0">
            <a:spAutoFit/>
          </a:bodyPr>
          <a:lstStyle/>
          <a:p>
            <a:r>
              <a:rPr lang="sv-SE" sz="1200" b="1" spc="67" dirty="0">
                <a:ln w="0">
                  <a:noFill/>
                </a:ln>
                <a:solidFill>
                  <a:schemeClr val="bg1"/>
                </a:solidFill>
                <a:effectLst>
                  <a:innerShdw blurRad="63500" dist="50800" dir="13500000">
                    <a:srgbClr val="000000">
                      <a:alpha val="50000"/>
                    </a:srgbClr>
                  </a:innerShdw>
                </a:effectLst>
              </a:rPr>
              <a:t>Sweden</a:t>
            </a:r>
          </a:p>
        </p:txBody>
      </p:sp>
    </p:spTree>
    <p:extLst>
      <p:ext uri="{BB962C8B-B14F-4D97-AF65-F5344CB8AC3E}">
        <p14:creationId xmlns:p14="http://schemas.microsoft.com/office/powerpoint/2010/main" val="3163417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068389"/>
            <a:ext cx="6815667" cy="505777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068390"/>
            <a:ext cx="4011084" cy="505777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Title 1"/>
          <p:cNvSpPr>
            <a:spLocks noGrp="1"/>
          </p:cNvSpPr>
          <p:nvPr>
            <p:ph type="title"/>
          </p:nvPr>
        </p:nvSpPr>
        <p:spPr>
          <a:xfrm>
            <a:off x="597408" y="77215"/>
            <a:ext cx="10972800" cy="685800"/>
          </a:xfrm>
        </p:spPr>
        <p:txBody>
          <a:bodyPr/>
          <a:lstStyle/>
          <a:p>
            <a:r>
              <a:rPr lang="en-US"/>
              <a:t>Click to edit Master title style</a:t>
            </a:r>
          </a:p>
        </p:txBody>
      </p:sp>
    </p:spTree>
    <p:extLst>
      <p:ext uri="{BB962C8B-B14F-4D97-AF65-F5344CB8AC3E}">
        <p14:creationId xmlns:p14="http://schemas.microsoft.com/office/powerpoint/2010/main" val="10309612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21340" y="1253579"/>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121340" y="5653466"/>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Title 1">
            <a:extLst>
              <a:ext uri="{FF2B5EF4-FFF2-40B4-BE49-F238E27FC236}">
                <a16:creationId xmlns:a16="http://schemas.microsoft.com/office/drawing/2014/main" id="{F0FD6FFC-9B9B-40B5-A6EC-2830D7A259E3}"/>
              </a:ext>
            </a:extLst>
          </p:cNvPr>
          <p:cNvSpPr txBox="1">
            <a:spLocks/>
          </p:cNvSpPr>
          <p:nvPr userDrawn="1"/>
        </p:nvSpPr>
        <p:spPr>
          <a:xfrm>
            <a:off x="609600" y="135807"/>
            <a:ext cx="10972800" cy="685800"/>
          </a:xfrm>
          <a:prstGeom prst="rect">
            <a:avLst/>
          </a:prstGeom>
        </p:spPr>
        <p:txBody>
          <a:bodyPr vert="horz" lIns="121920" tIns="60960" rIns="121920" bIns="60960" rtlCol="0" anchor="ctr">
            <a:normAutofit lnSpcReduction="10000"/>
          </a:bodyPr>
          <a:lstStyle>
            <a:lvl1pPr algn="l" defTabSz="457200" rtl="0" eaLnBrk="1" latinLnBrk="0" hangingPunct="1">
              <a:spcBef>
                <a:spcPct val="0"/>
              </a:spcBef>
              <a:buNone/>
              <a:defRPr sz="3000" b="0" kern="1200" baseline="0">
                <a:solidFill>
                  <a:srgbClr val="8E0C3A"/>
                </a:solidFill>
                <a:latin typeface="Arial Narrow"/>
                <a:ea typeface="+mj-ea"/>
                <a:cs typeface="Arial Narrow"/>
              </a:defRPr>
            </a:lvl1pPr>
          </a:lstStyle>
          <a:p>
            <a:r>
              <a:rPr lang="en-US" sz="4000"/>
              <a:t>Click to edit Master title style</a:t>
            </a:r>
          </a:p>
        </p:txBody>
      </p:sp>
    </p:spTree>
    <p:extLst>
      <p:ext uri="{BB962C8B-B14F-4D97-AF65-F5344CB8AC3E}">
        <p14:creationId xmlns:p14="http://schemas.microsoft.com/office/powerpoint/2010/main" val="3491485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06851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8312" y="1214663"/>
            <a:ext cx="2743200" cy="46206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6951" y="1214663"/>
            <a:ext cx="7947804" cy="46206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42B2984C-0113-43C7-AAB9-05840C44A6F1}"/>
              </a:ext>
            </a:extLst>
          </p:cNvPr>
          <p:cNvSpPr txBox="1">
            <a:spLocks/>
          </p:cNvSpPr>
          <p:nvPr userDrawn="1"/>
        </p:nvSpPr>
        <p:spPr>
          <a:xfrm>
            <a:off x="609600" y="135807"/>
            <a:ext cx="10972800" cy="685800"/>
          </a:xfrm>
          <a:prstGeom prst="rect">
            <a:avLst/>
          </a:prstGeom>
        </p:spPr>
        <p:txBody>
          <a:bodyPr vert="horz" lIns="121920" tIns="60960" rIns="121920" bIns="60960" rtlCol="0" anchor="ctr">
            <a:normAutofit lnSpcReduction="10000"/>
          </a:bodyPr>
          <a:lstStyle>
            <a:lvl1pPr algn="l" defTabSz="457200" rtl="0" eaLnBrk="1" latinLnBrk="0" hangingPunct="1">
              <a:spcBef>
                <a:spcPct val="0"/>
              </a:spcBef>
              <a:buNone/>
              <a:defRPr sz="3000" b="0" kern="1200" baseline="0">
                <a:solidFill>
                  <a:srgbClr val="8E0C3A"/>
                </a:solidFill>
                <a:latin typeface="Arial Narrow"/>
                <a:ea typeface="+mj-ea"/>
                <a:cs typeface="Arial Narrow"/>
              </a:defRPr>
            </a:lvl1pPr>
          </a:lstStyle>
          <a:p>
            <a:r>
              <a:rPr lang="en-US" sz="4000"/>
              <a:t>Click to edit Master title style</a:t>
            </a:r>
          </a:p>
        </p:txBody>
      </p:sp>
    </p:spTree>
    <p:extLst>
      <p:ext uri="{BB962C8B-B14F-4D97-AF65-F5344CB8AC3E}">
        <p14:creationId xmlns:p14="http://schemas.microsoft.com/office/powerpoint/2010/main" val="396034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73641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4122-0264-A449-91A3-D8D47232475A}"/>
              </a:ext>
            </a:extLst>
          </p:cNvPr>
          <p:cNvSpPr>
            <a:spLocks noGrp="1"/>
          </p:cNvSpPr>
          <p:nvPr>
            <p:ph type="title"/>
          </p:nvPr>
        </p:nvSpPr>
        <p:spPr>
          <a:xfrm>
            <a:off x="839788" y="1008446"/>
            <a:ext cx="3932237" cy="1048954"/>
          </a:xfrm>
        </p:spPr>
        <p:txBody>
          <a:bodyPr anchor="b"/>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B37A0A1B-6715-D547-A33B-FFC7751AD00F}"/>
              </a:ext>
            </a:extLst>
          </p:cNvPr>
          <p:cNvSpPr>
            <a:spLocks noGrp="1"/>
          </p:cNvSpPr>
          <p:nvPr>
            <p:ph idx="1"/>
          </p:nvPr>
        </p:nvSpPr>
        <p:spPr>
          <a:xfrm>
            <a:off x="5183188" y="1008446"/>
            <a:ext cx="6172200" cy="4760530"/>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Text Placeholder 3">
            <a:extLst>
              <a:ext uri="{FF2B5EF4-FFF2-40B4-BE49-F238E27FC236}">
                <a16:creationId xmlns:a16="http://schemas.microsoft.com/office/drawing/2014/main" id="{30ABD82B-965C-1041-8C70-2278F839C097}"/>
              </a:ext>
            </a:extLst>
          </p:cNvPr>
          <p:cNvSpPr>
            <a:spLocks noGrp="1"/>
          </p:cNvSpPr>
          <p:nvPr>
            <p:ph type="body" sz="half" idx="2"/>
          </p:nvPr>
        </p:nvSpPr>
        <p:spPr>
          <a:xfrm>
            <a:off x="839788" y="2078420"/>
            <a:ext cx="3932237" cy="369055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09896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8118-DEE5-E141-ADBC-87FA69723F64}"/>
              </a:ext>
            </a:extLst>
          </p:cNvPr>
          <p:cNvSpPr>
            <a:spLocks noGrp="1"/>
          </p:cNvSpPr>
          <p:nvPr>
            <p:ph type="title"/>
          </p:nvPr>
        </p:nvSpPr>
        <p:spPr>
          <a:xfrm>
            <a:off x="839788" y="987426"/>
            <a:ext cx="3932237" cy="1069974"/>
          </a:xfrm>
        </p:spPr>
        <p:txBody>
          <a:bodyPr anchor="b"/>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F55300DE-CE03-1449-A00F-1DCAF6140687}"/>
              </a:ext>
            </a:extLst>
          </p:cNvPr>
          <p:cNvSpPr>
            <a:spLocks noGrp="1"/>
          </p:cNvSpPr>
          <p:nvPr>
            <p:ph type="pic" idx="1"/>
          </p:nvPr>
        </p:nvSpPr>
        <p:spPr>
          <a:xfrm>
            <a:off x="5183188" y="987426"/>
            <a:ext cx="6172200" cy="478155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4" name="Text Placeholder 3">
            <a:extLst>
              <a:ext uri="{FF2B5EF4-FFF2-40B4-BE49-F238E27FC236}">
                <a16:creationId xmlns:a16="http://schemas.microsoft.com/office/drawing/2014/main" id="{415422E8-3A3C-D242-829F-AA6264EE79E3}"/>
              </a:ext>
            </a:extLst>
          </p:cNvPr>
          <p:cNvSpPr>
            <a:spLocks noGrp="1"/>
          </p:cNvSpPr>
          <p:nvPr>
            <p:ph type="body" sz="half" idx="2"/>
          </p:nvPr>
        </p:nvSpPr>
        <p:spPr>
          <a:xfrm>
            <a:off x="839788" y="2078420"/>
            <a:ext cx="3932237" cy="369055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65736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7.jp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6.jp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7.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6.jp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7.jp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oleObject" Target="../embeddings/oleObject1.bin"/><Relationship Id="rId3" Type="http://schemas.openxmlformats.org/officeDocument/2006/relationships/slideLayout" Target="../slideLayouts/slideLayout57.xml"/><Relationship Id="rId21" Type="http://schemas.openxmlformats.org/officeDocument/2006/relationships/image" Target="../media/image10.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ags" Target="../tags/tag2.xml"/><Relationship Id="rId2" Type="http://schemas.openxmlformats.org/officeDocument/2006/relationships/slideLayout" Target="../slideLayouts/slideLayout56.xml"/><Relationship Id="rId16" Type="http://schemas.openxmlformats.org/officeDocument/2006/relationships/tags" Target="../tags/tag1.xml"/><Relationship Id="rId20" Type="http://schemas.openxmlformats.org/officeDocument/2006/relationships/image" Target="../media/image9.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vmlDrawing" Target="../drawings/vmlDrawing1.vml"/><Relationship Id="rId10" Type="http://schemas.openxmlformats.org/officeDocument/2006/relationships/slideLayout" Target="../slideLayouts/slideLayout64.xml"/><Relationship Id="rId19" Type="http://schemas.openxmlformats.org/officeDocument/2006/relationships/image" Target="../media/image8.emf"/><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8ACB8-EB0F-0F43-9CB3-C5749D8B2708}"/>
              </a:ext>
            </a:extLst>
          </p:cNvPr>
          <p:cNvSpPr>
            <a:spLocks noGrp="1"/>
          </p:cNvSpPr>
          <p:nvPr>
            <p:ph type="title"/>
          </p:nvPr>
        </p:nvSpPr>
        <p:spPr>
          <a:xfrm>
            <a:off x="838200" y="37563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F21CF795-1FF6-7A49-863C-237A97CD22D3}"/>
              </a:ext>
            </a:extLst>
          </p:cNvPr>
          <p:cNvSpPr>
            <a:spLocks noGrp="1"/>
          </p:cNvSpPr>
          <p:nvPr>
            <p:ph type="body" idx="1"/>
          </p:nvPr>
        </p:nvSpPr>
        <p:spPr>
          <a:xfrm>
            <a:off x="838200" y="1825625"/>
            <a:ext cx="10515600" cy="394335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8" name="Rectangle 7">
            <a:extLst>
              <a:ext uri="{FF2B5EF4-FFF2-40B4-BE49-F238E27FC236}">
                <a16:creationId xmlns:a16="http://schemas.microsoft.com/office/drawing/2014/main" id="{2CBAC3A2-6B79-CC46-BF5D-6339646EFE15}"/>
              </a:ext>
            </a:extLst>
          </p:cNvPr>
          <p:cNvSpPr/>
          <p:nvPr/>
        </p:nvSpPr>
        <p:spPr>
          <a:xfrm>
            <a:off x="5467350" y="6101884"/>
            <a:ext cx="6724649" cy="756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5" name="Bildobjekt 7" descr="Namnlöst-1.jpg"/>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10480466" y="6199420"/>
            <a:ext cx="1267968" cy="365760"/>
          </a:xfrm>
          <a:prstGeom prst="rect">
            <a:avLst/>
          </a:prstGeom>
        </p:spPr>
      </p:pic>
    </p:spTree>
    <p:extLst>
      <p:ext uri="{BB962C8B-B14F-4D97-AF65-F5344CB8AC3E}">
        <p14:creationId xmlns:p14="http://schemas.microsoft.com/office/powerpoint/2010/main" val="21831140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6" r:id="rId10"/>
    <p:sldLayoutId id="2147483686" r:id="rId11"/>
    <p:sldLayoutId id="2147483760" r:id="rId12"/>
    <p:sldLayoutId id="2147483792" r:id="rId13"/>
    <p:sldLayoutId id="2147483807" r:id="rId14"/>
    <p:sldLayoutId id="2147483808" r:id="rId15"/>
    <p:sldLayoutId id="2147483809" r:id="rId16"/>
    <p:sldLayoutId id="2147483810" r:id="rId17"/>
    <p:sldLayoutId id="2147483811" r:id="rId18"/>
  </p:sldLayoutIdLst>
  <p:hf hdr="0" ftr="0"/>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8ACB8-EB0F-0F43-9CB3-C5749D8B2708}"/>
              </a:ext>
            </a:extLst>
          </p:cNvPr>
          <p:cNvSpPr>
            <a:spLocks noGrp="1"/>
          </p:cNvSpPr>
          <p:nvPr>
            <p:ph type="title"/>
          </p:nvPr>
        </p:nvSpPr>
        <p:spPr>
          <a:xfrm>
            <a:off x="838200" y="37563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F21CF795-1FF6-7A49-863C-237A97CD22D3}"/>
              </a:ext>
            </a:extLst>
          </p:cNvPr>
          <p:cNvSpPr>
            <a:spLocks noGrp="1"/>
          </p:cNvSpPr>
          <p:nvPr>
            <p:ph type="body" idx="1"/>
          </p:nvPr>
        </p:nvSpPr>
        <p:spPr>
          <a:xfrm>
            <a:off x="838200" y="1825625"/>
            <a:ext cx="10515600" cy="394335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grpSp>
        <p:nvGrpSpPr>
          <p:cNvPr id="6" name="Grupp 5"/>
          <p:cNvGrpSpPr/>
          <p:nvPr userDrawn="1"/>
        </p:nvGrpSpPr>
        <p:grpSpPr>
          <a:xfrm>
            <a:off x="9259375" y="6259455"/>
            <a:ext cx="1059608" cy="571295"/>
            <a:chOff x="8645394" y="5295066"/>
            <a:chExt cx="1168617" cy="630068"/>
          </a:xfrm>
        </p:grpSpPr>
        <p:sp>
          <p:nvSpPr>
            <p:cNvPr id="7" name="Rektangel 6"/>
            <p:cNvSpPr/>
            <p:nvPr userDrawn="1"/>
          </p:nvSpPr>
          <p:spPr>
            <a:xfrm>
              <a:off x="8645394" y="5295066"/>
              <a:ext cx="1168617" cy="598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Bildobjekt 8"/>
            <p:cNvPicPr>
              <a:picLocks noChangeAspect="1"/>
            </p:cNvPicPr>
            <p:nvPr userDrawn="1"/>
          </p:nvPicPr>
          <p:blipFill rotWithShape="1">
            <a:blip r:embed="rId14" cstate="print">
              <a:extLst>
                <a:ext uri="{28A0092B-C50C-407E-A947-70E740481C1C}">
                  <a14:useLocalDpi xmlns:a14="http://schemas.microsoft.com/office/drawing/2010/main" val="0"/>
                </a:ext>
              </a:extLst>
            </a:blip>
            <a:srcRect t="733" r="6673"/>
            <a:stretch/>
          </p:blipFill>
          <p:spPr>
            <a:xfrm>
              <a:off x="8647774" y="5299683"/>
              <a:ext cx="1140407" cy="625451"/>
            </a:xfrm>
            <a:prstGeom prst="rect">
              <a:avLst/>
            </a:prstGeom>
          </p:spPr>
        </p:pic>
      </p:grpSp>
      <p:pic>
        <p:nvPicPr>
          <p:cNvPr id="10" name="Picture 14">
            <a:extLst>
              <a:ext uri="{FF2B5EF4-FFF2-40B4-BE49-F238E27FC236}">
                <a16:creationId xmlns:a16="http://schemas.microsoft.com/office/drawing/2014/main" id="{3716923A-C0C4-4048-A8A1-323E56DAA086}"/>
              </a:ext>
            </a:extLst>
          </p:cNvPr>
          <p:cNvPicPr>
            <a:picLocks noChangeAspect="1"/>
          </p:cNvPicPr>
          <p:nvPr userDrawn="1"/>
        </p:nvPicPr>
        <p:blipFill rotWithShape="1">
          <a:blip r:embed="rId15">
            <a:alphaModFix/>
          </a:blip>
          <a:srcRect l="86470" t="9691" r="11153" b="21525"/>
          <a:stretch/>
        </p:blipFill>
        <p:spPr>
          <a:xfrm>
            <a:off x="10300324" y="6103144"/>
            <a:ext cx="163109" cy="690561"/>
          </a:xfrm>
          <a:prstGeom prst="rect">
            <a:avLst/>
          </a:prstGeom>
        </p:spPr>
      </p:pic>
      <p:pic>
        <p:nvPicPr>
          <p:cNvPr id="11" name="Picture 8">
            <a:extLst>
              <a:ext uri="{FF2B5EF4-FFF2-40B4-BE49-F238E27FC236}">
                <a16:creationId xmlns:a16="http://schemas.microsoft.com/office/drawing/2014/main" id="{63EC23F3-5867-5348-BED6-A639F2AEBCBE}"/>
              </a:ext>
            </a:extLst>
          </p:cNvPr>
          <p:cNvPicPr>
            <a:picLocks noChangeAspect="1"/>
          </p:cNvPicPr>
          <p:nvPr userDrawn="1"/>
        </p:nvPicPr>
        <p:blipFill rotWithShape="1">
          <a:blip r:embed="rId16">
            <a:alphaModFix/>
          </a:blip>
          <a:srcRect l="86765" t="11875" r="1429" b="14095"/>
          <a:stretch/>
        </p:blipFill>
        <p:spPr>
          <a:xfrm>
            <a:off x="11247121" y="6139559"/>
            <a:ext cx="829056" cy="690177"/>
          </a:xfrm>
          <a:prstGeom prst="rect">
            <a:avLst/>
          </a:prstGeom>
        </p:spPr>
      </p:pic>
      <p:pic>
        <p:nvPicPr>
          <p:cNvPr id="12" name="Picture 10">
            <a:extLst>
              <a:ext uri="{FF2B5EF4-FFF2-40B4-BE49-F238E27FC236}">
                <a16:creationId xmlns:a16="http://schemas.microsoft.com/office/drawing/2014/main" id="{71F33393-C642-1849-B214-55C7D84AAD48}"/>
              </a:ext>
            </a:extLst>
          </p:cNvPr>
          <p:cNvPicPr>
            <a:picLocks noChangeAspect="1"/>
          </p:cNvPicPr>
          <p:nvPr userDrawn="1"/>
        </p:nvPicPr>
        <p:blipFill rotWithShape="1">
          <a:blip r:embed="rId16">
            <a:alphaModFix/>
          </a:blip>
          <a:srcRect l="60288" t="16715" r="27906" b="17424"/>
          <a:stretch/>
        </p:blipFill>
        <p:spPr>
          <a:xfrm>
            <a:off x="10418065" y="6191319"/>
            <a:ext cx="829055" cy="614008"/>
          </a:xfrm>
          <a:prstGeom prst="rect">
            <a:avLst/>
          </a:prstGeom>
        </p:spPr>
      </p:pic>
      <p:pic>
        <p:nvPicPr>
          <p:cNvPr id="13" name="Picture 14">
            <a:extLst>
              <a:ext uri="{FF2B5EF4-FFF2-40B4-BE49-F238E27FC236}">
                <a16:creationId xmlns:a16="http://schemas.microsoft.com/office/drawing/2014/main" id="{3716923A-C0C4-4048-A8A1-323E56DAA086}"/>
              </a:ext>
            </a:extLst>
          </p:cNvPr>
          <p:cNvPicPr>
            <a:picLocks noChangeAspect="1"/>
          </p:cNvPicPr>
          <p:nvPr userDrawn="1"/>
        </p:nvPicPr>
        <p:blipFill rotWithShape="1">
          <a:blip r:embed="rId15">
            <a:alphaModFix/>
          </a:blip>
          <a:srcRect l="86470" t="9691" r="11153" b="21525"/>
          <a:stretch/>
        </p:blipFill>
        <p:spPr>
          <a:xfrm>
            <a:off x="10313089" y="6101884"/>
            <a:ext cx="163109" cy="691339"/>
          </a:xfrm>
          <a:prstGeom prst="rect">
            <a:avLst/>
          </a:prstGeom>
        </p:spPr>
      </p:pic>
    </p:spTree>
    <p:extLst>
      <p:ext uri="{BB962C8B-B14F-4D97-AF65-F5344CB8AC3E}">
        <p14:creationId xmlns:p14="http://schemas.microsoft.com/office/powerpoint/2010/main" val="3371772941"/>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 id="2147483699" r:id="rId10"/>
    <p:sldLayoutId id="2147483703" r:id="rId11"/>
    <p:sldLayoutId id="2147483709" r:id="rId12"/>
  </p:sldLayoutIdLst>
  <p:hf hdr="0" ftr="0"/>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8ACB8-EB0F-0F43-9CB3-C5749D8B2708}"/>
              </a:ext>
            </a:extLst>
          </p:cNvPr>
          <p:cNvSpPr>
            <a:spLocks noGrp="1"/>
          </p:cNvSpPr>
          <p:nvPr>
            <p:ph type="title"/>
          </p:nvPr>
        </p:nvSpPr>
        <p:spPr>
          <a:xfrm>
            <a:off x="838200" y="37563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F21CF795-1FF6-7A49-863C-237A97CD22D3}"/>
              </a:ext>
            </a:extLst>
          </p:cNvPr>
          <p:cNvSpPr>
            <a:spLocks noGrp="1"/>
          </p:cNvSpPr>
          <p:nvPr>
            <p:ph type="body" idx="1"/>
          </p:nvPr>
        </p:nvSpPr>
        <p:spPr>
          <a:xfrm>
            <a:off x="838200" y="1792674"/>
            <a:ext cx="10515600" cy="394335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grpSp>
        <p:nvGrpSpPr>
          <p:cNvPr id="6" name="Grupp 5"/>
          <p:cNvGrpSpPr/>
          <p:nvPr userDrawn="1"/>
        </p:nvGrpSpPr>
        <p:grpSpPr>
          <a:xfrm>
            <a:off x="9966496" y="6286705"/>
            <a:ext cx="1077087" cy="571295"/>
            <a:chOff x="8645394" y="5295066"/>
            <a:chExt cx="1168617" cy="630068"/>
          </a:xfrm>
        </p:grpSpPr>
        <p:sp>
          <p:nvSpPr>
            <p:cNvPr id="7" name="Rektangel 6"/>
            <p:cNvSpPr/>
            <p:nvPr userDrawn="1"/>
          </p:nvSpPr>
          <p:spPr>
            <a:xfrm>
              <a:off x="8645394" y="5295066"/>
              <a:ext cx="1168617" cy="598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Bildobjekt 8"/>
            <p:cNvPicPr>
              <a:picLocks noChangeAspect="1"/>
            </p:cNvPicPr>
            <p:nvPr userDrawn="1"/>
          </p:nvPicPr>
          <p:blipFill rotWithShape="1">
            <a:blip r:embed="rId14" cstate="print">
              <a:extLst>
                <a:ext uri="{28A0092B-C50C-407E-A947-70E740481C1C}">
                  <a14:useLocalDpi xmlns:a14="http://schemas.microsoft.com/office/drawing/2010/main" val="0"/>
                </a:ext>
              </a:extLst>
            </a:blip>
            <a:srcRect t="733" r="6673"/>
            <a:stretch/>
          </p:blipFill>
          <p:spPr>
            <a:xfrm>
              <a:off x="8647774" y="5299683"/>
              <a:ext cx="1140407" cy="625451"/>
            </a:xfrm>
            <a:prstGeom prst="rect">
              <a:avLst/>
            </a:prstGeom>
          </p:spPr>
        </p:pic>
      </p:grpSp>
      <p:pic>
        <p:nvPicPr>
          <p:cNvPr id="10" name="Picture 14">
            <a:extLst>
              <a:ext uri="{FF2B5EF4-FFF2-40B4-BE49-F238E27FC236}">
                <a16:creationId xmlns:a16="http://schemas.microsoft.com/office/drawing/2014/main" id="{3716923A-C0C4-4048-A8A1-323E56DAA086}"/>
              </a:ext>
            </a:extLst>
          </p:cNvPr>
          <p:cNvPicPr>
            <a:picLocks noChangeAspect="1"/>
          </p:cNvPicPr>
          <p:nvPr userDrawn="1"/>
        </p:nvPicPr>
        <p:blipFill rotWithShape="1">
          <a:blip r:embed="rId15">
            <a:alphaModFix/>
          </a:blip>
          <a:srcRect l="86470" t="9691" r="11153" b="21525"/>
          <a:stretch/>
        </p:blipFill>
        <p:spPr>
          <a:xfrm>
            <a:off x="11049966" y="6103144"/>
            <a:ext cx="163109" cy="690561"/>
          </a:xfrm>
          <a:prstGeom prst="rect">
            <a:avLst/>
          </a:prstGeom>
        </p:spPr>
      </p:pic>
      <p:pic>
        <p:nvPicPr>
          <p:cNvPr id="12" name="Picture 10">
            <a:extLst>
              <a:ext uri="{FF2B5EF4-FFF2-40B4-BE49-F238E27FC236}">
                <a16:creationId xmlns:a16="http://schemas.microsoft.com/office/drawing/2014/main" id="{71F33393-C642-1849-B214-55C7D84AAD48}"/>
              </a:ext>
            </a:extLst>
          </p:cNvPr>
          <p:cNvPicPr>
            <a:picLocks noChangeAspect="1"/>
          </p:cNvPicPr>
          <p:nvPr userDrawn="1"/>
        </p:nvPicPr>
        <p:blipFill rotWithShape="1">
          <a:blip r:embed="rId16">
            <a:alphaModFix/>
          </a:blip>
          <a:srcRect l="60288" t="16715" r="27906" b="17424"/>
          <a:stretch/>
        </p:blipFill>
        <p:spPr>
          <a:xfrm>
            <a:off x="11154031" y="6191319"/>
            <a:ext cx="842731" cy="614008"/>
          </a:xfrm>
          <a:prstGeom prst="rect">
            <a:avLst/>
          </a:prstGeom>
        </p:spPr>
      </p:pic>
      <p:pic>
        <p:nvPicPr>
          <p:cNvPr id="13" name="Picture 14">
            <a:extLst>
              <a:ext uri="{FF2B5EF4-FFF2-40B4-BE49-F238E27FC236}">
                <a16:creationId xmlns:a16="http://schemas.microsoft.com/office/drawing/2014/main" id="{3716923A-C0C4-4048-A8A1-323E56DAA086}"/>
              </a:ext>
            </a:extLst>
          </p:cNvPr>
          <p:cNvPicPr>
            <a:picLocks noChangeAspect="1"/>
          </p:cNvPicPr>
          <p:nvPr userDrawn="1"/>
        </p:nvPicPr>
        <p:blipFill rotWithShape="1">
          <a:blip r:embed="rId15">
            <a:alphaModFix/>
          </a:blip>
          <a:srcRect l="86470" t="9691" r="11153" b="21525"/>
          <a:stretch/>
        </p:blipFill>
        <p:spPr>
          <a:xfrm>
            <a:off x="11062731" y="6101884"/>
            <a:ext cx="163109" cy="691339"/>
          </a:xfrm>
          <a:prstGeom prst="rect">
            <a:avLst/>
          </a:prstGeom>
        </p:spPr>
      </p:pic>
    </p:spTree>
    <p:extLst>
      <p:ext uri="{BB962C8B-B14F-4D97-AF65-F5344CB8AC3E}">
        <p14:creationId xmlns:p14="http://schemas.microsoft.com/office/powerpoint/2010/main" val="1349812957"/>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1" r:id="rId3"/>
    <p:sldLayoutId id="2147483742" r:id="rId4"/>
    <p:sldLayoutId id="2147483743" r:id="rId5"/>
    <p:sldLayoutId id="2147483744" r:id="rId6"/>
    <p:sldLayoutId id="2147483746" r:id="rId7"/>
    <p:sldLayoutId id="2147483747" r:id="rId8"/>
    <p:sldLayoutId id="2147483748" r:id="rId9"/>
    <p:sldLayoutId id="2147483749" r:id="rId10"/>
    <p:sldLayoutId id="2147483753" r:id="rId11"/>
    <p:sldLayoutId id="2147483759" r:id="rId12"/>
  </p:sldLayoutIdLst>
  <p:hf hdr="0" ftr="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8ACB8-EB0F-0F43-9CB3-C5749D8B2708}"/>
              </a:ext>
            </a:extLst>
          </p:cNvPr>
          <p:cNvSpPr>
            <a:spLocks noGrp="1"/>
          </p:cNvSpPr>
          <p:nvPr>
            <p:ph type="title"/>
          </p:nvPr>
        </p:nvSpPr>
        <p:spPr>
          <a:xfrm>
            <a:off x="838200" y="37563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F21CF795-1FF6-7A49-863C-237A97CD22D3}"/>
              </a:ext>
            </a:extLst>
          </p:cNvPr>
          <p:cNvSpPr>
            <a:spLocks noGrp="1"/>
          </p:cNvSpPr>
          <p:nvPr>
            <p:ph type="body" idx="1"/>
          </p:nvPr>
        </p:nvSpPr>
        <p:spPr>
          <a:xfrm>
            <a:off x="838200" y="1759722"/>
            <a:ext cx="10515600" cy="394335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8" name="Rectangle 7">
            <a:extLst>
              <a:ext uri="{FF2B5EF4-FFF2-40B4-BE49-F238E27FC236}">
                <a16:creationId xmlns:a16="http://schemas.microsoft.com/office/drawing/2014/main" id="{2CBAC3A2-6B79-CC46-BF5D-6339646EFE15}"/>
              </a:ext>
            </a:extLst>
          </p:cNvPr>
          <p:cNvSpPr/>
          <p:nvPr/>
        </p:nvSpPr>
        <p:spPr>
          <a:xfrm>
            <a:off x="5467351" y="6101884"/>
            <a:ext cx="6724649" cy="756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6" name="Grupp 5"/>
          <p:cNvGrpSpPr/>
          <p:nvPr userDrawn="1"/>
        </p:nvGrpSpPr>
        <p:grpSpPr>
          <a:xfrm>
            <a:off x="10031761" y="6239973"/>
            <a:ext cx="1116013" cy="555250"/>
            <a:chOff x="8645394" y="5295066"/>
            <a:chExt cx="1168617" cy="630068"/>
          </a:xfrm>
        </p:grpSpPr>
        <p:sp>
          <p:nvSpPr>
            <p:cNvPr id="7" name="Rektangel 6"/>
            <p:cNvSpPr/>
            <p:nvPr userDrawn="1"/>
          </p:nvSpPr>
          <p:spPr>
            <a:xfrm>
              <a:off x="8645394" y="5295066"/>
              <a:ext cx="1168617" cy="598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Bildobjekt 8"/>
            <p:cNvPicPr>
              <a:picLocks noChangeAspect="1"/>
            </p:cNvPicPr>
            <p:nvPr userDrawn="1"/>
          </p:nvPicPr>
          <p:blipFill rotWithShape="1">
            <a:blip r:embed="rId14" cstate="print">
              <a:extLst>
                <a:ext uri="{28A0092B-C50C-407E-A947-70E740481C1C}">
                  <a14:useLocalDpi xmlns:a14="http://schemas.microsoft.com/office/drawing/2010/main" val="0"/>
                </a:ext>
              </a:extLst>
            </a:blip>
            <a:srcRect t="733" r="6673"/>
            <a:stretch/>
          </p:blipFill>
          <p:spPr>
            <a:xfrm>
              <a:off x="8647774" y="5299683"/>
              <a:ext cx="1140407" cy="625451"/>
            </a:xfrm>
            <a:prstGeom prst="rect">
              <a:avLst/>
            </a:prstGeom>
          </p:spPr>
        </p:pic>
      </p:grpSp>
      <p:pic>
        <p:nvPicPr>
          <p:cNvPr id="11" name="Picture 8">
            <a:extLst>
              <a:ext uri="{FF2B5EF4-FFF2-40B4-BE49-F238E27FC236}">
                <a16:creationId xmlns:a16="http://schemas.microsoft.com/office/drawing/2014/main" id="{63EC23F3-5867-5348-BED6-A639F2AEBCBE}"/>
              </a:ext>
            </a:extLst>
          </p:cNvPr>
          <p:cNvPicPr>
            <a:picLocks noChangeAspect="1"/>
          </p:cNvPicPr>
          <p:nvPr userDrawn="1"/>
        </p:nvPicPr>
        <p:blipFill rotWithShape="1">
          <a:blip r:embed="rId15">
            <a:alphaModFix/>
          </a:blip>
          <a:srcRect l="86765" t="11875" r="1429" b="14095"/>
          <a:stretch/>
        </p:blipFill>
        <p:spPr>
          <a:xfrm>
            <a:off x="11247121" y="6172510"/>
            <a:ext cx="829056" cy="690177"/>
          </a:xfrm>
          <a:prstGeom prst="rect">
            <a:avLst/>
          </a:prstGeom>
        </p:spPr>
      </p:pic>
    </p:spTree>
    <p:extLst>
      <p:ext uri="{BB962C8B-B14F-4D97-AF65-F5344CB8AC3E}">
        <p14:creationId xmlns:p14="http://schemas.microsoft.com/office/powerpoint/2010/main" val="160051150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2" r:id="rId8"/>
    <p:sldLayoutId id="2147483723" r:id="rId9"/>
    <p:sldLayoutId id="2147483724" r:id="rId10"/>
    <p:sldLayoutId id="2147483728" r:id="rId11"/>
    <p:sldLayoutId id="2147483734" r:id="rId12"/>
  </p:sldLayoutIdLst>
  <p:hf hdr="0" ftr="0"/>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003F0E4-977A-4E87-B6B9-537CF7DAA4A5}"/>
              </a:ext>
            </a:extLst>
          </p:cNvPr>
          <p:cNvGraphicFramePr>
            <a:graphicFrameLocks noChangeAspect="1"/>
          </p:cNvGraphicFramePr>
          <p:nvPr userDrawn="1">
            <p:custDataLst>
              <p:tags r:id="rId16"/>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49" name="think-cell Slide" r:id="rId18" imgW="395" imgH="394" progId="TCLayout.ActiveDocument.1">
                  <p:embed/>
                </p:oleObj>
              </mc:Choice>
              <mc:Fallback>
                <p:oleObj name="think-cell Slide" r:id="rId18" imgW="395" imgH="394" progId="TCLayout.ActiveDocument.1">
                  <p:embed/>
                  <p:pic>
                    <p:nvPicPr>
                      <p:cNvPr id="5" name="Object 4" hidden="1">
                        <a:extLst>
                          <a:ext uri="{FF2B5EF4-FFF2-40B4-BE49-F238E27FC236}">
                            <a16:creationId xmlns:a16="http://schemas.microsoft.com/office/drawing/2014/main" id="{E003F0E4-977A-4E87-B6B9-537CF7DAA4A5}"/>
                          </a:ext>
                        </a:extLst>
                      </p:cNvPr>
                      <p:cNvPicPr/>
                      <p:nvPr/>
                    </p:nvPicPr>
                    <p:blipFill>
                      <a:blip r:embed="rId19"/>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548B6A-B4A9-4127-B090-8545D28C29C8}"/>
              </a:ext>
            </a:extLst>
          </p:cNvPr>
          <p:cNvSpPr/>
          <p:nvPr userDrawn="1">
            <p:custDataLst>
              <p:tags r:id="rId17"/>
            </p:custDataLst>
          </p:nvPr>
        </p:nvSpPr>
        <p:spPr>
          <a:xfrm>
            <a:off x="0" y="0"/>
            <a:ext cx="211667" cy="211667"/>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a:latin typeface="Arial Narrow" panose="020B0606020202030204" pitchFamily="34" charset="0"/>
              <a:ea typeface="+mj-ea"/>
              <a:sym typeface="Arial Narrow" panose="020B0606020202030204" pitchFamily="34" charset="0"/>
            </a:endParaRPr>
          </a:p>
        </p:txBody>
      </p:sp>
      <p:sp>
        <p:nvSpPr>
          <p:cNvPr id="3" name="Text Placeholder 2"/>
          <p:cNvSpPr>
            <a:spLocks noGrp="1"/>
          </p:cNvSpPr>
          <p:nvPr>
            <p:ph type="body" idx="1"/>
          </p:nvPr>
        </p:nvSpPr>
        <p:spPr>
          <a:xfrm>
            <a:off x="609600" y="1185556"/>
            <a:ext cx="109728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09600" y="135807"/>
            <a:ext cx="10972800" cy="685800"/>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p:cNvSpPr txBox="1">
            <a:spLocks/>
          </p:cNvSpPr>
          <p:nvPr/>
        </p:nvSpPr>
        <p:spPr>
          <a:xfrm>
            <a:off x="44027" y="6531509"/>
            <a:ext cx="524933" cy="228600"/>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l" defTabSz="457200" rtl="0" eaLnBrk="1" latinLnBrk="0" hangingPunct="1">
              <a:defRPr sz="1000" kern="1200">
                <a:solidFill>
                  <a:srgbClr val="083079"/>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7A9FA7C5-1507-B84C-BAAD-98B88A2055E9}" type="slidenum">
              <a:rPr lang="en-US" sz="1333" smtClean="0">
                <a:solidFill>
                  <a:srgbClr val="8E0C3A"/>
                </a:solidFill>
                <a:latin typeface="Calibri"/>
                <a:cs typeface="Calibri"/>
              </a:rPr>
              <a:pPr algn="ctr">
                <a:defRPr/>
              </a:pPr>
              <a:t>‹#›</a:t>
            </a:fld>
            <a:endParaRPr lang="en-US" sz="1333">
              <a:solidFill>
                <a:srgbClr val="8E0C3A"/>
              </a:solidFill>
              <a:latin typeface="Calibri"/>
              <a:cs typeface="Calibri"/>
            </a:endParaRPr>
          </a:p>
        </p:txBody>
      </p:sp>
      <p:cxnSp>
        <p:nvCxnSpPr>
          <p:cNvPr id="8" name="Straight Connector 7"/>
          <p:cNvCxnSpPr/>
          <p:nvPr/>
        </p:nvCxnSpPr>
        <p:spPr>
          <a:xfrm>
            <a:off x="0" y="936960"/>
            <a:ext cx="12192000" cy="0"/>
          </a:xfrm>
          <a:prstGeom prst="line">
            <a:avLst/>
          </a:prstGeom>
          <a:ln>
            <a:solidFill>
              <a:srgbClr val="8E0C3A"/>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1004691"/>
            <a:ext cx="12192000" cy="0"/>
          </a:xfrm>
          <a:prstGeom prst="line">
            <a:avLst/>
          </a:prstGeom>
          <a:ln>
            <a:solidFill>
              <a:srgbClr val="BB8D0B"/>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C30A4F84-D388-4406-8874-D22248FB2BC7}"/>
              </a:ext>
            </a:extLst>
          </p:cNvPr>
          <p:cNvPicPr>
            <a:picLocks noChangeAspect="1"/>
          </p:cNvPicPr>
          <p:nvPr userDrawn="1"/>
        </p:nvPicPr>
        <p:blipFill>
          <a:blip r:embed="rId20"/>
          <a:stretch>
            <a:fillRect/>
          </a:stretch>
        </p:blipFill>
        <p:spPr>
          <a:xfrm>
            <a:off x="9700581" y="126824"/>
            <a:ext cx="2331112" cy="731520"/>
          </a:xfrm>
          <a:prstGeom prst="rect">
            <a:avLst/>
          </a:prstGeom>
        </p:spPr>
      </p:pic>
      <p:pic>
        <p:nvPicPr>
          <p:cNvPr id="12" name="Picture 11" descr="A close up of a logo&#10;&#10;Description automatically generated">
            <a:extLst>
              <a:ext uri="{FF2B5EF4-FFF2-40B4-BE49-F238E27FC236}">
                <a16:creationId xmlns:a16="http://schemas.microsoft.com/office/drawing/2014/main" id="{AECAEBB1-8992-420D-A892-6C1DE1150BE0}"/>
              </a:ext>
            </a:extLst>
          </p:cNvPr>
          <p:cNvPicPr>
            <a:picLocks noChangeAspect="1"/>
          </p:cNvPicPr>
          <p:nvPr userDrawn="1"/>
        </p:nvPicPr>
        <p:blipFill>
          <a:blip r:embed="rId21"/>
          <a:stretch>
            <a:fillRect/>
          </a:stretch>
        </p:blipFill>
        <p:spPr>
          <a:xfrm>
            <a:off x="11441801" y="6044488"/>
            <a:ext cx="582035" cy="670221"/>
          </a:xfrm>
          <a:prstGeom prst="rect">
            <a:avLst/>
          </a:prstGeom>
        </p:spPr>
      </p:pic>
      <p:pic>
        <p:nvPicPr>
          <p:cNvPr id="15" name="Picture 14">
            <a:extLst>
              <a:ext uri="{FF2B5EF4-FFF2-40B4-BE49-F238E27FC236}">
                <a16:creationId xmlns:a16="http://schemas.microsoft.com/office/drawing/2014/main" id="{F58F2CD1-C3B7-4660-B0FC-B849277D678B}"/>
              </a:ext>
            </a:extLst>
          </p:cNvPr>
          <p:cNvPicPr>
            <a:picLocks noChangeAspect="1"/>
          </p:cNvPicPr>
          <p:nvPr userDrawn="1"/>
        </p:nvPicPr>
        <p:blipFill>
          <a:blip r:embed="rId22"/>
          <a:stretch>
            <a:fillRect/>
          </a:stretch>
        </p:blipFill>
        <p:spPr>
          <a:xfrm>
            <a:off x="10086331" y="6251367"/>
            <a:ext cx="1286487" cy="365760"/>
          </a:xfrm>
          <a:prstGeom prst="rect">
            <a:avLst/>
          </a:prstGeom>
        </p:spPr>
      </p:pic>
    </p:spTree>
    <p:extLst>
      <p:ext uri="{BB962C8B-B14F-4D97-AF65-F5344CB8AC3E}">
        <p14:creationId xmlns:p14="http://schemas.microsoft.com/office/powerpoint/2010/main" val="2474216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l" defTabSz="609585" rtl="0" eaLnBrk="1" latinLnBrk="0" hangingPunct="1">
        <a:spcBef>
          <a:spcPct val="0"/>
        </a:spcBef>
        <a:buNone/>
        <a:defRPr sz="4000" b="0" kern="1200" baseline="0">
          <a:solidFill>
            <a:srgbClr val="8E0C3A"/>
          </a:solidFill>
          <a:latin typeface="Arial Narrow"/>
          <a:ea typeface="+mj-ea"/>
          <a:cs typeface="Arial Narrow"/>
        </a:defRPr>
      </a:lvl1pPr>
    </p:titleStyle>
    <p:bodyStyle>
      <a:lvl1pPr marL="226478" indent="-226478" algn="l" defTabSz="609585" rtl="0" eaLnBrk="1" latinLnBrk="0" hangingPunct="1">
        <a:spcBef>
          <a:spcPct val="20000"/>
        </a:spcBef>
        <a:buClr>
          <a:srgbClr val="BB8D0B"/>
        </a:buClr>
        <a:buFont typeface="Arial"/>
        <a:buChar char="•"/>
        <a:tabLst/>
        <a:defRPr sz="2667" kern="1200">
          <a:solidFill>
            <a:srgbClr val="717073"/>
          </a:solidFill>
          <a:latin typeface="Arial Narrow"/>
          <a:ea typeface="+mn-ea"/>
          <a:cs typeface="Arial Narrow"/>
        </a:defRPr>
      </a:lvl1pPr>
      <a:lvl2pPr marL="914377" indent="-304792" algn="l" defTabSz="609585" rtl="0" eaLnBrk="1" latinLnBrk="0" hangingPunct="1">
        <a:spcBef>
          <a:spcPct val="20000"/>
        </a:spcBef>
        <a:buClr>
          <a:srgbClr val="BB8D0B"/>
        </a:buClr>
        <a:buFont typeface="Arial"/>
        <a:buChar char="–"/>
        <a:defRPr sz="2400" kern="1200">
          <a:solidFill>
            <a:srgbClr val="717073"/>
          </a:solidFill>
          <a:latin typeface="Arial Narrow"/>
          <a:ea typeface="+mn-ea"/>
          <a:cs typeface="Arial Narrow"/>
        </a:defRPr>
      </a:lvl2pPr>
      <a:lvl3pPr marL="1377916" indent="-158747" algn="l" defTabSz="609585" rtl="0" eaLnBrk="1" latinLnBrk="0" hangingPunct="1">
        <a:spcBef>
          <a:spcPct val="20000"/>
        </a:spcBef>
        <a:buClr>
          <a:srgbClr val="BB8D0B"/>
        </a:buClr>
        <a:buFont typeface="Arial"/>
        <a:buChar char="•"/>
        <a:defRPr sz="2133" kern="1200">
          <a:solidFill>
            <a:srgbClr val="717073"/>
          </a:solidFill>
          <a:latin typeface="Arial Narrow"/>
          <a:ea typeface="+mn-ea"/>
          <a:cs typeface="Arial Narrow"/>
        </a:defRPr>
      </a:lvl3pPr>
      <a:lvl4pPr marL="2055233" indent="-226478" algn="l" defTabSz="609585" rtl="0" eaLnBrk="1" latinLnBrk="0" hangingPunct="1">
        <a:spcBef>
          <a:spcPct val="20000"/>
        </a:spcBef>
        <a:buClr>
          <a:srgbClr val="BB8D0B"/>
        </a:buClr>
        <a:buFont typeface="Arial"/>
        <a:buChar char="–"/>
        <a:defRPr sz="1867" kern="1200">
          <a:solidFill>
            <a:srgbClr val="717073"/>
          </a:solidFill>
          <a:latin typeface="Arial Narrow"/>
          <a:ea typeface="+mn-ea"/>
          <a:cs typeface="Arial Narrow"/>
        </a:defRPr>
      </a:lvl4pPr>
      <a:lvl5pPr marL="2597086" indent="-158747" algn="l" defTabSz="609585" rtl="0" eaLnBrk="1" latinLnBrk="0" hangingPunct="1">
        <a:spcBef>
          <a:spcPct val="20000"/>
        </a:spcBef>
        <a:buClr>
          <a:srgbClr val="BB8D0B"/>
        </a:buClr>
        <a:buFont typeface="Arial"/>
        <a:buChar char="»"/>
        <a:defRPr sz="1600" kern="1200">
          <a:solidFill>
            <a:srgbClr val="717073"/>
          </a:solidFill>
          <a:latin typeface="Arial Narrow"/>
          <a:ea typeface="+mn-ea"/>
          <a:cs typeface="Arial Narrow"/>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cstate="print">
            <a:extLst>
              <a:ext uri="{28A0092B-C50C-407E-A947-70E740481C1C}">
                <a14:useLocalDpi xmlns:a14="http://schemas.microsoft.com/office/drawing/2010/main" val="0"/>
              </a:ext>
            </a:extLst>
          </a:blip>
          <a:srcRect b="9537"/>
          <a:stretch/>
        </p:blipFill>
        <p:spPr>
          <a:xfrm>
            <a:off x="2596858" y="1258440"/>
            <a:ext cx="6481929" cy="4064728"/>
          </a:xfrm>
          <a:prstGeom prst="rect">
            <a:avLst/>
          </a:prstGeom>
        </p:spPr>
      </p:pic>
      <p:sp>
        <p:nvSpPr>
          <p:cNvPr id="5" name="object 2"/>
          <p:cNvSpPr txBox="1">
            <a:spLocks noGrp="1"/>
          </p:cNvSpPr>
          <p:nvPr>
            <p:ph type="title"/>
          </p:nvPr>
        </p:nvSpPr>
        <p:spPr>
          <a:xfrm>
            <a:off x="52899" y="202757"/>
            <a:ext cx="11917427" cy="954236"/>
          </a:xfrm>
          <a:prstGeom prst="rect">
            <a:avLst/>
          </a:prstGeom>
        </p:spPr>
        <p:txBody>
          <a:bodyPr vert="horz" wrap="square" lIns="0" tIns="12700" rIns="0" bIns="0" rtlCol="0">
            <a:spAutoFit/>
          </a:bodyPr>
          <a:lstStyle/>
          <a:p>
            <a:pPr marL="12700" marR="5080" indent="165735" algn="ctr">
              <a:lnSpc>
                <a:spcPct val="113900"/>
              </a:lnSpc>
              <a:spcBef>
                <a:spcPts val="100"/>
              </a:spcBef>
            </a:pPr>
            <a:r>
              <a:rPr lang="sv-SE" sz="2800" dirty="0">
                <a:solidFill>
                  <a:schemeClr val="tx1"/>
                </a:solidFill>
              </a:rPr>
              <a:t>MORE THAN 20 </a:t>
            </a:r>
            <a:r>
              <a:rPr lang="sv-SE" sz="2800" dirty="0"/>
              <a:t>YEARS OF EVIDENCE-BASED </a:t>
            </a:r>
            <a:br>
              <a:rPr lang="sv-SE" sz="2800" dirty="0"/>
            </a:br>
            <a:r>
              <a:rPr lang="sv-SE" sz="2800" dirty="0"/>
              <a:t>IMPROVEMENT OF HEALTHCARE</a:t>
            </a:r>
            <a:endParaRPr sz="2800" dirty="0">
              <a:solidFill>
                <a:schemeClr val="tx1"/>
              </a:solidFill>
            </a:endParaRPr>
          </a:p>
        </p:txBody>
      </p:sp>
      <p:sp>
        <p:nvSpPr>
          <p:cNvPr id="6" name="Rektangel 5"/>
          <p:cNvSpPr/>
          <p:nvPr/>
        </p:nvSpPr>
        <p:spPr>
          <a:xfrm>
            <a:off x="10157254" y="5424616"/>
            <a:ext cx="2001795" cy="1400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3668"/>
          <a:stretch/>
        </p:blipFill>
        <p:spPr>
          <a:xfrm>
            <a:off x="4487863" y="5483340"/>
            <a:ext cx="3104924" cy="1026518"/>
          </a:xfrm>
          <a:prstGeom prst="rect">
            <a:avLst/>
          </a:prstGeom>
        </p:spPr>
      </p:pic>
    </p:spTree>
    <p:extLst>
      <p:ext uri="{BB962C8B-B14F-4D97-AF65-F5344CB8AC3E}">
        <p14:creationId xmlns:p14="http://schemas.microsoft.com/office/powerpoint/2010/main" val="353800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90592" y="85725"/>
            <a:ext cx="3272757" cy="5776912"/>
          </a:xfrm>
          <a:prstGeom prst="rect">
            <a:avLst/>
          </a:prstGeom>
        </p:spPr>
      </p:pic>
      <p:sp>
        <p:nvSpPr>
          <p:cNvPr id="2" name="Title 1"/>
          <p:cNvSpPr>
            <a:spLocks noGrp="1"/>
          </p:cNvSpPr>
          <p:nvPr>
            <p:ph type="title"/>
          </p:nvPr>
        </p:nvSpPr>
        <p:spPr>
          <a:xfrm>
            <a:off x="983568" y="494608"/>
            <a:ext cx="9623749" cy="855663"/>
          </a:xfrm>
        </p:spPr>
        <p:txBody>
          <a:bodyPr/>
          <a:lstStyle/>
          <a:p>
            <a:r>
              <a:rPr lang="sv-SE" dirty="0"/>
              <a:t>The Swedish Clinical </a:t>
            </a:r>
            <a:r>
              <a:rPr lang="sv-SE" dirty="0" err="1"/>
              <a:t>Quality</a:t>
            </a:r>
            <a:r>
              <a:rPr lang="sv-SE" dirty="0"/>
              <a:t> </a:t>
            </a:r>
            <a:r>
              <a:rPr lang="sv-SE" dirty="0" err="1"/>
              <a:t>Registries</a:t>
            </a:r>
            <a:endParaRPr lang="en-US" dirty="0"/>
          </a:p>
        </p:txBody>
      </p:sp>
      <p:sp>
        <p:nvSpPr>
          <p:cNvPr id="5" name="Text Placeholder 3"/>
          <p:cNvSpPr txBox="1">
            <a:spLocks/>
          </p:cNvSpPr>
          <p:nvPr/>
        </p:nvSpPr>
        <p:spPr>
          <a:xfrm>
            <a:off x="983568" y="1446183"/>
            <a:ext cx="6533985" cy="2324101"/>
          </a:xfrm>
          <a:prstGeom prst="rect">
            <a:avLst/>
          </a:prstGeom>
        </p:spPr>
        <p:txBody>
          <a:bodyPr/>
          <a:lstStyle>
            <a:lvl1pPr marL="228600" indent="-228600" algn="l" defTabSz="914400" rtl="0" eaLnBrk="1" latinLnBrk="0" hangingPunct="1">
              <a:lnSpc>
                <a:spcPct val="100000"/>
              </a:lnSpc>
              <a:spcBef>
                <a:spcPts val="1400"/>
              </a:spcBef>
              <a:buSzPct val="100000"/>
              <a:buFont typeface="Wingdings" panose="05000000000000000000" pitchFamily="2" charset="2"/>
              <a:buChar char=""/>
              <a:defRPr sz="2400" kern="1200" baseline="0">
                <a:solidFill>
                  <a:schemeClr val="tx1"/>
                </a:solidFill>
                <a:latin typeface="+mn-lt"/>
                <a:ea typeface="+mn-ea"/>
                <a:cs typeface="+mn-cs"/>
              </a:defRPr>
            </a:lvl1pPr>
            <a:lvl2pPr marL="571500" indent="-228600" algn="l" defTabSz="914400" rtl="0" eaLnBrk="1" latinLnBrk="0" hangingPunct="1">
              <a:lnSpc>
                <a:spcPct val="100000"/>
              </a:lnSpc>
              <a:spcBef>
                <a:spcPts val="1200"/>
              </a:spcBef>
              <a:spcAft>
                <a:spcPts val="600"/>
              </a:spcAft>
              <a:buSzPct val="80000"/>
              <a:buFont typeface="Calibri" panose="020F0502020204030204" pitchFamily="34" charset="0"/>
              <a:buChar char="○"/>
              <a:defRPr sz="2000" kern="1200" baseline="0">
                <a:solidFill>
                  <a:schemeClr val="tx1"/>
                </a:solidFill>
                <a:latin typeface="+mn-lt"/>
                <a:ea typeface="+mn-ea"/>
                <a:cs typeface="+mn-cs"/>
              </a:defRPr>
            </a:lvl2pPr>
            <a:lvl3pPr marL="914400" indent="-228600" algn="l" defTabSz="914400" rtl="0" eaLnBrk="1" latinLnBrk="0" hangingPunct="1">
              <a:lnSpc>
                <a:spcPct val="100000"/>
              </a:lnSpc>
              <a:spcBef>
                <a:spcPts val="1400"/>
              </a:spcBef>
              <a:spcAft>
                <a:spcPts val="400"/>
              </a:spcAft>
              <a:buFont typeface="Arial" panose="020B0604020202020204" pitchFamily="34" charset="0"/>
              <a:buChar char="–"/>
              <a:defRPr sz="1800" kern="1200" baseline="0">
                <a:solidFill>
                  <a:schemeClr val="tx1"/>
                </a:solidFill>
                <a:latin typeface="+mn-lt"/>
                <a:ea typeface="+mn-ea"/>
                <a:cs typeface="+mn-cs"/>
              </a:defRPr>
            </a:lvl3pPr>
            <a:lvl4pPr marL="1201738" indent="-173038" algn="l" defTabSz="914400" rtl="0" eaLnBrk="1" latinLnBrk="0" hangingPunct="1">
              <a:lnSpc>
                <a:spcPct val="100000"/>
              </a:lnSpc>
              <a:spcBef>
                <a:spcPts val="1400"/>
              </a:spcBef>
              <a:spcAft>
                <a:spcPts val="300"/>
              </a:spcAft>
              <a:buFont typeface="Wingdings" panose="05000000000000000000" pitchFamily="2" charset="2"/>
              <a:buChar char=""/>
              <a:defRPr sz="1600" kern="1200" baseline="0">
                <a:solidFill>
                  <a:schemeClr val="tx1"/>
                </a:solidFill>
                <a:latin typeface="+mn-lt"/>
                <a:ea typeface="+mn-ea"/>
                <a:cs typeface="+mn-cs"/>
              </a:defRPr>
            </a:lvl4pPr>
            <a:lvl5pPr marL="1600200" indent="-174625" algn="l" defTabSz="914400" rtl="0" eaLnBrk="1" latinLnBrk="0" hangingPunct="1">
              <a:lnSpc>
                <a:spcPct val="100000"/>
              </a:lnSpc>
              <a:spcBef>
                <a:spcPts val="1400"/>
              </a:spcBef>
              <a:spcAft>
                <a:spcPts val="300"/>
              </a:spcAft>
              <a:buSzPct val="80000"/>
              <a:buFont typeface="Calibri" panose="020F050202020403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80000"/>
              </a:lnSpc>
              <a:spcBef>
                <a:spcPts val="1400"/>
              </a:spcBef>
              <a:spcAft>
                <a:spcPts val="0"/>
              </a:spcAft>
              <a:buClrTx/>
              <a:buSzPct val="100000"/>
              <a:buFont typeface="Wingdings" panose="05000000000000000000" pitchFamily="2" charset="2"/>
              <a:buChar char=""/>
              <a:tabLst/>
              <a:defRPr/>
            </a:pPr>
            <a:endParaRPr kumimoji="0" lang="en-US" sz="2667" b="0" i="0" u="none" strike="noStrike" kern="1200" cap="none" spc="0" normalizeH="0" baseline="0" noProof="0" dirty="0">
              <a:ln>
                <a:noFill/>
              </a:ln>
              <a:solidFill>
                <a:prstClr val="black"/>
              </a:solidFill>
              <a:effectLst/>
              <a:uLnTx/>
              <a:uFillTx/>
              <a:latin typeface="Arial"/>
              <a:ea typeface="+mn-ea"/>
              <a:cs typeface="+mn-cs"/>
            </a:endParaRPr>
          </a:p>
          <a:p>
            <a:pPr marL="0" lvl="0" indent="0">
              <a:lnSpc>
                <a:spcPct val="80000"/>
              </a:lnSpc>
              <a:buNone/>
              <a:defRPr/>
            </a:pPr>
            <a:r>
              <a:rPr lang="en-US" sz="2000" dirty="0">
                <a:solidFill>
                  <a:prstClr val="black"/>
                </a:solidFill>
                <a:latin typeface="Arial"/>
              </a:rPr>
              <a:t>A system of &gt;100 National Quality Registers provides Swedish healthcare with unique opportunities to monitor quality and results </a:t>
            </a:r>
          </a:p>
          <a:p>
            <a:pPr marL="0" lvl="0" indent="0">
              <a:lnSpc>
                <a:spcPct val="80000"/>
              </a:lnSpc>
              <a:buNone/>
              <a:defRPr/>
            </a:pPr>
            <a:r>
              <a:rPr lang="en-US" sz="2000" dirty="0">
                <a:solidFill>
                  <a:prstClr val="black"/>
                </a:solidFill>
                <a:latin typeface="Arial"/>
              </a:rPr>
              <a:t>– systemic follow up on outcome of health care.</a:t>
            </a:r>
          </a:p>
          <a:p>
            <a:pPr marL="0" lvl="0" indent="0">
              <a:lnSpc>
                <a:spcPct val="80000"/>
              </a:lnSpc>
              <a:buNone/>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80000"/>
              </a:lnSpc>
              <a:spcBef>
                <a:spcPts val="1400"/>
              </a:spcBef>
              <a:spcAft>
                <a:spcPts val="0"/>
              </a:spcAft>
              <a:buClrTx/>
              <a:buSzPct val="100000"/>
              <a:buFont typeface="Wingdings" panose="05000000000000000000" pitchFamily="2" charset="2"/>
              <a:buNone/>
              <a:tabLst/>
              <a:defRPr/>
            </a:pPr>
            <a:r>
              <a:rPr kumimoji="0" lang="en-US" sz="2667"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80000"/>
              </a:lnSpc>
              <a:spcBef>
                <a:spcPts val="1400"/>
              </a:spcBef>
              <a:spcAft>
                <a:spcPts val="0"/>
              </a:spcAft>
              <a:buClrTx/>
              <a:buSzPct val="100000"/>
              <a:buFont typeface="Wingdings" panose="05000000000000000000" pitchFamily="2" charset="2"/>
              <a:buNone/>
              <a:tabLst/>
              <a:defRPr/>
            </a:pPr>
            <a:r>
              <a:rPr kumimoji="0" lang="sv-SE" altLang="en-US" sz="2667" b="0" i="0" u="none" strike="noStrike" kern="0" cap="none" spc="0" normalizeH="0" baseline="0" noProof="0" dirty="0">
                <a:ln>
                  <a:noFill/>
                </a:ln>
                <a:solidFill>
                  <a:prstClr val="black"/>
                </a:solidFill>
                <a:effectLst/>
                <a:uLnTx/>
                <a:uFillTx/>
                <a:latin typeface="Arial"/>
                <a:ea typeface="+mn-ea"/>
                <a:cs typeface="+mn-cs"/>
              </a:rPr>
              <a:t> </a:t>
            </a:r>
          </a:p>
        </p:txBody>
      </p:sp>
      <p:pic>
        <p:nvPicPr>
          <p:cNvPr id="6" name="Picture 5">
            <a:extLst>
              <a:ext uri="{FF2B5EF4-FFF2-40B4-BE49-F238E27FC236}">
                <a16:creationId xmlns:a16="http://schemas.microsoft.com/office/drawing/2014/main" id="{39C7B243-8D50-4521-A839-5F110D8DC210}"/>
              </a:ext>
            </a:extLst>
          </p:cNvPr>
          <p:cNvPicPr>
            <a:picLocks noChangeAspect="1"/>
          </p:cNvPicPr>
          <p:nvPr/>
        </p:nvPicPr>
        <p:blipFill>
          <a:blip r:embed="rId4"/>
          <a:stretch>
            <a:fillRect/>
          </a:stretch>
        </p:blipFill>
        <p:spPr>
          <a:xfrm>
            <a:off x="2155073" y="3866196"/>
            <a:ext cx="4324685" cy="730746"/>
          </a:xfrm>
          <a:prstGeom prst="rect">
            <a:avLst/>
          </a:prstGeom>
        </p:spPr>
      </p:pic>
    </p:spTree>
    <p:extLst>
      <p:ext uri="{BB962C8B-B14F-4D97-AF65-F5344CB8AC3E}">
        <p14:creationId xmlns:p14="http://schemas.microsoft.com/office/powerpoint/2010/main" val="4206830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251212" y="867480"/>
            <a:ext cx="7217812" cy="855662"/>
          </a:xfrm>
        </p:spPr>
        <p:txBody>
          <a:bodyPr>
            <a:normAutofit fontScale="90000"/>
          </a:bodyPr>
          <a:lstStyle/>
          <a:p>
            <a:r>
              <a:rPr lang="sv-SE" sz="3600" b="1" dirty="0">
                <a:solidFill>
                  <a:srgbClr val="5EB146"/>
                </a:solidFill>
              </a:rPr>
              <a:t>Clinical </a:t>
            </a:r>
            <a:r>
              <a:rPr lang="sv-SE" sz="3600" b="1" dirty="0" err="1">
                <a:solidFill>
                  <a:srgbClr val="5EB146"/>
                </a:solidFill>
              </a:rPr>
              <a:t>Quality</a:t>
            </a:r>
            <a:r>
              <a:rPr lang="sv-SE" sz="3600" b="1" dirty="0">
                <a:solidFill>
                  <a:srgbClr val="5EB146"/>
                </a:solidFill>
              </a:rPr>
              <a:t> </a:t>
            </a:r>
            <a:r>
              <a:rPr lang="sv-SE" sz="3600" b="1" dirty="0" err="1">
                <a:solidFill>
                  <a:srgbClr val="5EB146"/>
                </a:solidFill>
              </a:rPr>
              <a:t>Registries</a:t>
            </a:r>
            <a:r>
              <a:rPr lang="sv-SE" sz="3600" b="1" dirty="0">
                <a:solidFill>
                  <a:srgbClr val="5EB146"/>
                </a:solidFill>
              </a:rPr>
              <a:t> at UCR</a:t>
            </a:r>
            <a:br>
              <a:rPr lang="sv-SE" sz="3600" b="1" dirty="0">
                <a:solidFill>
                  <a:srgbClr val="5EB146"/>
                </a:solidFill>
              </a:rPr>
            </a:br>
            <a:r>
              <a:rPr lang="sv-SE" sz="3600" b="1" dirty="0">
                <a:solidFill>
                  <a:srgbClr val="5EB146"/>
                </a:solidFill>
              </a:rPr>
              <a:t>- </a:t>
            </a:r>
            <a:r>
              <a:rPr lang="sv-SE" sz="2200" b="1" dirty="0">
                <a:solidFill>
                  <a:srgbClr val="5EB146"/>
                </a:solidFill>
              </a:rPr>
              <a:t>UCR </a:t>
            </a:r>
            <a:r>
              <a:rPr lang="sv-SE" sz="2200" b="1" dirty="0" err="1">
                <a:solidFill>
                  <a:srgbClr val="5EB146"/>
                </a:solidFill>
              </a:rPr>
              <a:t>being</a:t>
            </a:r>
            <a:r>
              <a:rPr lang="sv-SE" sz="2200" b="1" dirty="0">
                <a:solidFill>
                  <a:srgbClr val="5EB146"/>
                </a:solidFill>
              </a:rPr>
              <a:t> the </a:t>
            </a:r>
            <a:r>
              <a:rPr lang="sv-SE" sz="2200" b="1" dirty="0" err="1">
                <a:solidFill>
                  <a:srgbClr val="5EB146"/>
                </a:solidFill>
              </a:rPr>
              <a:t>largest</a:t>
            </a:r>
            <a:r>
              <a:rPr lang="sv-SE" sz="2200" b="1" dirty="0">
                <a:solidFill>
                  <a:srgbClr val="5EB146"/>
                </a:solidFill>
              </a:rPr>
              <a:t> </a:t>
            </a:r>
            <a:r>
              <a:rPr lang="sv-SE" sz="2200" b="1" dirty="0" err="1">
                <a:solidFill>
                  <a:srgbClr val="5EB146"/>
                </a:solidFill>
              </a:rPr>
              <a:t>registry</a:t>
            </a:r>
            <a:r>
              <a:rPr lang="sv-SE" sz="2200" b="1" dirty="0">
                <a:solidFill>
                  <a:srgbClr val="5EB146"/>
                </a:solidFill>
              </a:rPr>
              <a:t> organisation in Sweden </a:t>
            </a:r>
            <a:r>
              <a:rPr lang="en-US" sz="3600" b="1" dirty="0">
                <a:solidFill>
                  <a:srgbClr val="5EB146"/>
                </a:solidFill>
              </a:rPr>
              <a:t/>
            </a:r>
            <a:br>
              <a:rPr lang="en-US" sz="3600" b="1" dirty="0">
                <a:solidFill>
                  <a:srgbClr val="5EB146"/>
                </a:solidFill>
              </a:rPr>
            </a:br>
            <a:r>
              <a:rPr lang="sv-SE" dirty="0"/>
              <a:t/>
            </a:r>
            <a:br>
              <a:rPr lang="sv-SE" dirty="0"/>
            </a:br>
            <a:endParaRPr lang="sv-SE" dirty="0"/>
          </a:p>
        </p:txBody>
      </p:sp>
      <p:sp>
        <p:nvSpPr>
          <p:cNvPr id="5" name="Platshållare för innehåll 4"/>
          <p:cNvSpPr>
            <a:spLocks noGrp="1"/>
          </p:cNvSpPr>
          <p:nvPr>
            <p:ph idx="1"/>
          </p:nvPr>
        </p:nvSpPr>
        <p:spPr>
          <a:xfrm>
            <a:off x="1251213" y="1723142"/>
            <a:ext cx="10635987" cy="4762500"/>
          </a:xfrm>
        </p:spPr>
        <p:txBody>
          <a:bodyPr>
            <a:normAutofit fontScale="85000" lnSpcReduction="20000"/>
          </a:bodyPr>
          <a:lstStyle/>
          <a:p>
            <a:pPr>
              <a:lnSpc>
                <a:spcPct val="80000"/>
              </a:lnSpc>
              <a:spcBef>
                <a:spcPct val="20000"/>
              </a:spcBef>
              <a:defRPr/>
            </a:pPr>
            <a:r>
              <a:rPr lang="sv-SE" sz="1700" b="1" dirty="0"/>
              <a:t>AURICULA</a:t>
            </a:r>
            <a:r>
              <a:rPr lang="sv-SE" sz="1700" dirty="0"/>
              <a:t>* 	 Nationellt register för förmaksflimmer och antikoagulation</a:t>
            </a:r>
            <a:endParaRPr lang="sv-SE" sz="1700" b="1" dirty="0"/>
          </a:p>
          <a:p>
            <a:pPr>
              <a:lnSpc>
                <a:spcPct val="80000"/>
              </a:lnSpc>
              <a:spcBef>
                <a:spcPct val="20000"/>
              </a:spcBef>
              <a:defRPr/>
            </a:pPr>
            <a:r>
              <a:rPr lang="sv-SE" sz="1700" b="1" dirty="0" err="1"/>
              <a:t>GallRiks</a:t>
            </a:r>
            <a:r>
              <a:rPr lang="sv-SE" sz="1700" dirty="0"/>
              <a:t>*	 Svenskt kvalitetsregister för gallstenskirurgi</a:t>
            </a:r>
          </a:p>
          <a:p>
            <a:pPr>
              <a:lnSpc>
                <a:spcPct val="80000"/>
              </a:lnSpc>
              <a:spcBef>
                <a:spcPct val="20000"/>
              </a:spcBef>
              <a:defRPr/>
            </a:pPr>
            <a:r>
              <a:rPr lang="sv-SE" sz="1700" b="1" dirty="0"/>
              <a:t>KABL*		</a:t>
            </a:r>
            <a:r>
              <a:rPr lang="sv-SE" sz="1700" dirty="0"/>
              <a:t> Nationellt kvalitetsregister för Kateterbehandling vid hjärtrusningar</a:t>
            </a:r>
          </a:p>
          <a:p>
            <a:pPr>
              <a:lnSpc>
                <a:spcPct val="80000"/>
              </a:lnSpc>
              <a:spcBef>
                <a:spcPct val="20000"/>
              </a:spcBef>
              <a:defRPr/>
            </a:pPr>
            <a:r>
              <a:rPr lang="sv-SE" sz="1700" b="1" dirty="0"/>
              <a:t>NRS* </a:t>
            </a:r>
            <a:r>
              <a:rPr lang="sv-SE" sz="1700" dirty="0"/>
              <a:t>		 Nationella Registret över Smärtrehabilitering</a:t>
            </a:r>
          </a:p>
          <a:p>
            <a:pPr>
              <a:lnSpc>
                <a:spcPct val="80000"/>
              </a:lnSpc>
              <a:spcBef>
                <a:spcPct val="20000"/>
              </a:spcBef>
              <a:defRPr/>
            </a:pPr>
            <a:r>
              <a:rPr lang="sv-SE" sz="1700" b="1" dirty="0" err="1"/>
              <a:t>RiksSvikt</a:t>
            </a:r>
            <a:r>
              <a:rPr lang="sv-SE" sz="1700" dirty="0"/>
              <a:t>* 	 Nationellt kvalitetsregister för hjärtsvikt</a:t>
            </a:r>
          </a:p>
          <a:p>
            <a:pPr>
              <a:lnSpc>
                <a:spcPct val="80000"/>
              </a:lnSpc>
              <a:spcBef>
                <a:spcPct val="20000"/>
              </a:spcBef>
              <a:defRPr/>
            </a:pPr>
            <a:r>
              <a:rPr lang="sv-SE" sz="1700" b="1" dirty="0" err="1"/>
              <a:t>Rikssår</a:t>
            </a:r>
            <a:r>
              <a:rPr lang="sv-SE" sz="1700" b="1" dirty="0"/>
              <a:t>*</a:t>
            </a:r>
            <a:r>
              <a:rPr lang="sv-SE" sz="1700" dirty="0"/>
              <a:t>	 Nationellt kvalitetsregister för svårläkta sår</a:t>
            </a:r>
          </a:p>
          <a:p>
            <a:pPr>
              <a:lnSpc>
                <a:spcPct val="80000"/>
              </a:lnSpc>
              <a:spcBef>
                <a:spcPct val="20000"/>
              </a:spcBef>
              <a:defRPr/>
            </a:pPr>
            <a:r>
              <a:rPr lang="sv-SE" sz="1700" b="1" dirty="0"/>
              <a:t>Senior Alert</a:t>
            </a:r>
            <a:r>
              <a:rPr lang="sv-SE" sz="1700" dirty="0"/>
              <a:t>* 	 Nationellt kvalitetsregister för vård och omsorg av äldre</a:t>
            </a:r>
          </a:p>
          <a:p>
            <a:pPr>
              <a:lnSpc>
                <a:spcPct val="80000"/>
              </a:lnSpc>
              <a:spcBef>
                <a:spcPct val="20000"/>
              </a:spcBef>
              <a:defRPr/>
            </a:pPr>
            <a:r>
              <a:rPr lang="sv-SE" sz="1700" b="1" dirty="0" err="1"/>
              <a:t>SOReg</a:t>
            </a:r>
            <a:r>
              <a:rPr lang="sv-SE" sz="1700" dirty="0"/>
              <a:t>* 	 Scandinavian </a:t>
            </a:r>
            <a:r>
              <a:rPr lang="sv-SE" sz="1700" dirty="0" err="1"/>
              <a:t>Obesity</a:t>
            </a:r>
            <a:r>
              <a:rPr lang="sv-SE" sz="1700" dirty="0"/>
              <a:t> </a:t>
            </a:r>
            <a:r>
              <a:rPr lang="sv-SE" sz="1700" dirty="0" err="1"/>
              <a:t>Surgery</a:t>
            </a:r>
            <a:r>
              <a:rPr lang="sv-SE" sz="1700" dirty="0"/>
              <a:t> </a:t>
            </a:r>
            <a:r>
              <a:rPr lang="sv-SE" sz="1700" dirty="0" err="1"/>
              <a:t>Registry</a:t>
            </a:r>
            <a:endParaRPr lang="sv-SE" sz="1700" dirty="0"/>
          </a:p>
          <a:p>
            <a:pPr>
              <a:lnSpc>
                <a:spcPct val="80000"/>
              </a:lnSpc>
              <a:spcBef>
                <a:spcPct val="20000"/>
              </a:spcBef>
              <a:defRPr/>
            </a:pPr>
            <a:r>
              <a:rPr lang="sv-SE" sz="1700" b="1" dirty="0"/>
              <a:t>SPAHR</a:t>
            </a:r>
            <a:r>
              <a:rPr lang="sv-SE" sz="1700" dirty="0"/>
              <a:t>*	 	 Svenskt register för </a:t>
            </a:r>
            <a:r>
              <a:rPr lang="sv-SE" sz="1700" dirty="0" err="1"/>
              <a:t>pulmonell</a:t>
            </a:r>
            <a:r>
              <a:rPr lang="sv-SE" sz="1700" dirty="0"/>
              <a:t> hypertension</a:t>
            </a:r>
          </a:p>
          <a:p>
            <a:pPr>
              <a:lnSpc>
                <a:spcPct val="80000"/>
              </a:lnSpc>
              <a:spcBef>
                <a:spcPct val="20000"/>
              </a:spcBef>
              <a:defRPr/>
            </a:pPr>
            <a:r>
              <a:rPr lang="sv-SE" sz="1700" b="1" dirty="0"/>
              <a:t>SPOR*</a:t>
            </a:r>
            <a:r>
              <a:rPr lang="sv-SE" sz="1700" dirty="0"/>
              <a:t>		 Svenskt </a:t>
            </a:r>
            <a:r>
              <a:rPr lang="sv-SE" sz="1700" dirty="0" err="1"/>
              <a:t>Perioperativt</a:t>
            </a:r>
            <a:r>
              <a:rPr lang="sv-SE" sz="1700" dirty="0"/>
              <a:t> Register</a:t>
            </a:r>
          </a:p>
          <a:p>
            <a:pPr>
              <a:lnSpc>
                <a:spcPct val="80000"/>
              </a:lnSpc>
              <a:spcBef>
                <a:spcPct val="20000"/>
              </a:spcBef>
              <a:defRPr/>
            </a:pPr>
            <a:r>
              <a:rPr lang="sv-SE" sz="1700" b="1" dirty="0" err="1"/>
              <a:t>Svedem</a:t>
            </a:r>
            <a:r>
              <a:rPr lang="sv-SE" sz="1700" dirty="0"/>
              <a:t>* 	 Svenska Demensregistret </a:t>
            </a:r>
          </a:p>
          <a:p>
            <a:pPr>
              <a:lnSpc>
                <a:spcPct val="80000"/>
              </a:lnSpc>
              <a:spcBef>
                <a:spcPct val="20000"/>
              </a:spcBef>
              <a:defRPr/>
            </a:pPr>
            <a:r>
              <a:rPr lang="sv-SE" sz="1700" b="1" dirty="0"/>
              <a:t>SWEDCON</a:t>
            </a:r>
            <a:r>
              <a:rPr lang="sv-SE" sz="1700" dirty="0"/>
              <a:t>* 	 Nationellt register för medfödda hjärtsjukdomar</a:t>
            </a:r>
          </a:p>
          <a:p>
            <a:pPr>
              <a:lnSpc>
                <a:spcPct val="80000"/>
              </a:lnSpc>
              <a:spcBef>
                <a:spcPct val="20000"/>
              </a:spcBef>
              <a:defRPr/>
            </a:pPr>
            <a:r>
              <a:rPr lang="sv-SE" sz="1700" b="1" dirty="0"/>
              <a:t>SWEDEHEART</a:t>
            </a:r>
            <a:r>
              <a:rPr lang="sv-SE" sz="1700" dirty="0"/>
              <a:t>* 	 RIKS-HIA, SEPHIA, SCAAR,TAVI, HKIR och </a:t>
            </a:r>
            <a:r>
              <a:rPr lang="sv-SE" sz="1700" dirty="0" err="1"/>
              <a:t>Kardiogenetikregistret</a:t>
            </a:r>
            <a:endParaRPr lang="sv-SE" sz="1700" dirty="0"/>
          </a:p>
          <a:p>
            <a:pPr>
              <a:lnSpc>
                <a:spcPct val="80000"/>
              </a:lnSpc>
              <a:spcBef>
                <a:spcPct val="20000"/>
              </a:spcBef>
              <a:defRPr/>
            </a:pPr>
            <a:r>
              <a:rPr lang="sv-SE" sz="1700" b="1" dirty="0"/>
              <a:t>SWEDEVOX</a:t>
            </a:r>
            <a:r>
              <a:rPr lang="sv-SE" sz="1700" dirty="0"/>
              <a:t>* 	 Andningssviktregistret (oxygenbehandling och respiratorbehandling i  hemmet) </a:t>
            </a:r>
          </a:p>
          <a:p>
            <a:pPr>
              <a:lnSpc>
                <a:spcPct val="80000"/>
              </a:lnSpc>
              <a:spcBef>
                <a:spcPct val="20000"/>
              </a:spcBef>
              <a:defRPr/>
            </a:pPr>
            <a:r>
              <a:rPr lang="sv-SE" sz="1700" b="1" dirty="0"/>
              <a:t>SWEDVASC</a:t>
            </a:r>
            <a:r>
              <a:rPr lang="sv-SE" sz="1700" dirty="0"/>
              <a:t>* 	 Nationellt register för kärlkirurgi </a:t>
            </a:r>
          </a:p>
          <a:p>
            <a:pPr>
              <a:lnSpc>
                <a:spcPct val="80000"/>
              </a:lnSpc>
              <a:spcBef>
                <a:spcPct val="20000"/>
              </a:spcBef>
              <a:defRPr/>
            </a:pPr>
            <a:endParaRPr lang="sv-SE" sz="1700" dirty="0"/>
          </a:p>
          <a:p>
            <a:pPr>
              <a:lnSpc>
                <a:spcPct val="80000"/>
              </a:lnSpc>
              <a:spcBef>
                <a:spcPct val="20000"/>
              </a:spcBef>
              <a:defRPr/>
            </a:pPr>
            <a:r>
              <a:rPr lang="sv-SE" sz="1700" b="1" dirty="0"/>
              <a:t>TBI</a:t>
            </a:r>
            <a:r>
              <a:rPr lang="sv-SE" sz="1700" dirty="0"/>
              <a:t> 		 Traumatic Brain </a:t>
            </a:r>
            <a:r>
              <a:rPr lang="sv-SE" sz="1700" dirty="0" err="1"/>
              <a:t>Injury</a:t>
            </a:r>
            <a:r>
              <a:rPr lang="sv-SE" sz="1700" dirty="0"/>
              <a:t> </a:t>
            </a:r>
            <a:r>
              <a:rPr lang="sv-SE" sz="1700" dirty="0" err="1"/>
              <a:t>Registry</a:t>
            </a:r>
            <a:endParaRPr lang="sv-SE" sz="1700" dirty="0"/>
          </a:p>
          <a:p>
            <a:pPr>
              <a:lnSpc>
                <a:spcPct val="80000"/>
              </a:lnSpc>
              <a:spcBef>
                <a:spcPct val="20000"/>
              </a:spcBef>
              <a:defRPr/>
            </a:pPr>
            <a:r>
              <a:rPr lang="sv-SE" sz="1700" b="1" dirty="0" err="1"/>
              <a:t>ThoR</a:t>
            </a:r>
            <a:r>
              <a:rPr lang="sv-SE" sz="1700" dirty="0"/>
              <a:t>		 Register för allmän Thoraxkirurgi</a:t>
            </a:r>
          </a:p>
          <a:p>
            <a:pPr>
              <a:lnSpc>
                <a:spcPct val="80000"/>
              </a:lnSpc>
              <a:spcBef>
                <a:spcPct val="20000"/>
              </a:spcBef>
              <a:defRPr/>
            </a:pPr>
            <a:r>
              <a:rPr lang="sv-SE" sz="1700" b="1" dirty="0" err="1"/>
              <a:t>SwedCampP</a:t>
            </a:r>
            <a:r>
              <a:rPr lang="sv-SE" sz="1700" dirty="0"/>
              <a:t>	 Register för </a:t>
            </a:r>
            <a:r>
              <a:rPr lang="sv-SE" sz="1700" dirty="0" err="1"/>
              <a:t>kardiomyopati</a:t>
            </a:r>
            <a:endParaRPr lang="sv-SE" sz="1700" dirty="0"/>
          </a:p>
          <a:p>
            <a:pPr>
              <a:lnSpc>
                <a:spcPct val="80000"/>
              </a:lnSpc>
              <a:spcBef>
                <a:spcPct val="20000"/>
              </a:spcBef>
              <a:defRPr/>
            </a:pPr>
            <a:r>
              <a:rPr lang="sv-SE" sz="1700" b="1" dirty="0"/>
              <a:t>SRIR		 </a:t>
            </a:r>
            <a:r>
              <a:rPr lang="sv-SE" sz="1700" dirty="0"/>
              <a:t>Radiologiskt interventionsregister</a:t>
            </a:r>
          </a:p>
          <a:p>
            <a:pPr>
              <a:lnSpc>
                <a:spcPct val="80000"/>
              </a:lnSpc>
              <a:spcBef>
                <a:spcPct val="20000"/>
              </a:spcBef>
              <a:defRPr/>
            </a:pPr>
            <a:r>
              <a:rPr lang="sv-SE" sz="1700" b="1" dirty="0"/>
              <a:t>SVAR</a:t>
            </a:r>
            <a:r>
              <a:rPr lang="sv-SE" sz="1700" dirty="0"/>
              <a:t>		 Svenskt Akutvårdsregister</a:t>
            </a:r>
          </a:p>
          <a:p>
            <a:pPr marL="0" indent="0">
              <a:lnSpc>
                <a:spcPct val="80000"/>
              </a:lnSpc>
              <a:spcBef>
                <a:spcPct val="20000"/>
              </a:spcBef>
              <a:buNone/>
              <a:defRPr/>
            </a:pPr>
            <a:endParaRPr lang="sv-SE" sz="1700" dirty="0"/>
          </a:p>
          <a:p>
            <a:pPr marL="0" indent="0">
              <a:lnSpc>
                <a:spcPct val="80000"/>
              </a:lnSpc>
              <a:spcBef>
                <a:spcPct val="20000"/>
              </a:spcBef>
              <a:buNone/>
              <a:defRPr/>
            </a:pPr>
            <a:endParaRPr lang="sv-SE" sz="1700" b="1" dirty="0"/>
          </a:p>
          <a:p>
            <a:pPr>
              <a:lnSpc>
                <a:spcPct val="80000"/>
              </a:lnSpc>
              <a:spcBef>
                <a:spcPct val="20000"/>
              </a:spcBef>
              <a:defRPr/>
            </a:pPr>
            <a:endParaRPr lang="sv-SE" sz="1700" dirty="0"/>
          </a:p>
          <a:p>
            <a:pPr marL="0" indent="0">
              <a:lnSpc>
                <a:spcPct val="80000"/>
              </a:lnSpc>
              <a:spcBef>
                <a:spcPct val="20000"/>
              </a:spcBef>
              <a:buNone/>
              <a:defRPr/>
            </a:pPr>
            <a:r>
              <a:rPr lang="sv-SE" sz="1700" b="1" dirty="0"/>
              <a:t>*</a:t>
            </a:r>
            <a:r>
              <a:rPr lang="sv-SE" sz="1700" dirty="0"/>
              <a:t>Nationellt kvalitetsregister med stöd från Sveriges Kommuner och Landsting (SKR) </a:t>
            </a:r>
          </a:p>
          <a:p>
            <a:endParaRPr lang="sv-SE" sz="1200" dirty="0"/>
          </a:p>
        </p:txBody>
      </p:sp>
    </p:spTree>
    <p:extLst>
      <p:ext uri="{BB962C8B-B14F-4D97-AF65-F5344CB8AC3E}">
        <p14:creationId xmlns:p14="http://schemas.microsoft.com/office/powerpoint/2010/main" val="186723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C66A19-4C4A-46D3-8864-AB5A4B8678CD}"/>
              </a:ext>
            </a:extLst>
          </p:cNvPr>
          <p:cNvPicPr>
            <a:picLocks noChangeAspect="1"/>
          </p:cNvPicPr>
          <p:nvPr/>
        </p:nvPicPr>
        <p:blipFill>
          <a:blip r:embed="rId2"/>
          <a:stretch>
            <a:fillRect/>
          </a:stretch>
        </p:blipFill>
        <p:spPr>
          <a:xfrm>
            <a:off x="955631" y="246696"/>
            <a:ext cx="10548797" cy="5921258"/>
          </a:xfrm>
          <a:prstGeom prst="rect">
            <a:avLst/>
          </a:prstGeom>
        </p:spPr>
      </p:pic>
    </p:spTree>
    <p:extLst>
      <p:ext uri="{BB962C8B-B14F-4D97-AF65-F5344CB8AC3E}">
        <p14:creationId xmlns:p14="http://schemas.microsoft.com/office/powerpoint/2010/main" val="218573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73FCA77-AA49-48EE-8EDB-7CEE92651F1E}"/>
              </a:ext>
            </a:extLst>
          </p:cNvPr>
          <p:cNvSpPr>
            <a:spLocks noGrp="1"/>
          </p:cNvSpPr>
          <p:nvPr/>
        </p:nvSpPr>
        <p:spPr>
          <a:xfrm>
            <a:off x="1233196" y="1019573"/>
            <a:ext cx="7631757" cy="432048"/>
          </a:xfrm>
          <a:prstGeom prst="rect">
            <a:avLst/>
          </a:prstGeom>
        </p:spPr>
        <p:txBody>
          <a:bodyPr vert="horz" lIns="91440" tIns="45720" rIns="91440" bIns="45720" rtlCol="0">
            <a:noAutofit/>
          </a:bodyPr>
          <a:lstStyle>
            <a:lvl1pPr marL="0" indent="0" algn="l" defTabSz="359991" rtl="0" eaLnBrk="1" latinLnBrk="0" hangingPunct="1">
              <a:lnSpc>
                <a:spcPts val="2500"/>
              </a:lnSpc>
              <a:spcBef>
                <a:spcPts val="0"/>
              </a:spcBef>
              <a:buClr>
                <a:srgbClr val="C00000"/>
              </a:buClr>
              <a:buFont typeface="Arial" panose="020B0604020202020204" pitchFamily="34" charset="0"/>
              <a:buNone/>
              <a:defRPr lang="en-US" sz="2800" b="1" i="0" kern="1200" baseline="0">
                <a:solidFill>
                  <a:schemeClr val="accent1"/>
                </a:solidFill>
                <a:latin typeface="+mj-lt"/>
                <a:ea typeface="+mn-ea"/>
                <a:cs typeface="Verdana"/>
              </a:defRPr>
            </a:lvl1pPr>
            <a:lvl2pPr marL="266693" indent="0" algn="l" defTabSz="359991" rtl="0" eaLnBrk="1" latinLnBrk="0" hangingPunct="1">
              <a:spcBef>
                <a:spcPct val="20000"/>
              </a:spcBef>
              <a:buClr>
                <a:srgbClr val="C00000"/>
              </a:buClr>
              <a:buFont typeface="Arial" panose="020B0604020202020204" pitchFamily="34" charset="0"/>
              <a:buNone/>
              <a:defRPr lang="en-US" sz="2000" b="0" i="0" kern="1200">
                <a:solidFill>
                  <a:schemeClr val="tx1"/>
                </a:solidFill>
                <a:latin typeface="+mn-lt"/>
                <a:ea typeface="+mn-ea"/>
                <a:cs typeface="Verdana"/>
              </a:defRPr>
            </a:lvl2pPr>
            <a:lvl3pPr marL="531799" indent="0" algn="l" defTabSz="359991"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3pPr>
            <a:lvl4pPr marL="809605" indent="0" algn="l" defTabSz="359991"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4pPr>
            <a:lvl5pPr marL="1076298" indent="0" algn="l" defTabSz="359991"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5pPr>
            <a:lvl6pPr marL="1981151" indent="0" algn="l" defTabSz="914378"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359991" rtl="0" eaLnBrk="1" fontAlgn="auto" latinLnBrk="0" hangingPunct="1">
              <a:lnSpc>
                <a:spcPts val="2500"/>
              </a:lnSpc>
              <a:spcBef>
                <a:spcPts val="0"/>
              </a:spcBef>
              <a:spcAft>
                <a:spcPts val="0"/>
              </a:spcAft>
              <a:buClr>
                <a:srgbClr val="C00000"/>
              </a:buClr>
              <a:buSzTx/>
              <a:buFont typeface="Arial" panose="020B0604020202020204" pitchFamily="34" charset="0"/>
              <a:buNone/>
              <a:tabLst/>
              <a:defRPr/>
            </a:pPr>
            <a:r>
              <a:rPr kumimoji="0" lang="fr-FR" sz="2775" b="1" i="0" u="none" strike="noStrike" kern="1200" cap="none" spc="0" normalizeH="0" baseline="0" noProof="0" dirty="0">
                <a:ln>
                  <a:noFill/>
                </a:ln>
                <a:solidFill>
                  <a:srgbClr val="AE1022"/>
                </a:solidFill>
                <a:effectLst/>
                <a:uLnTx/>
                <a:uFillTx/>
                <a:latin typeface="Calibri" panose="020F0502020204030204"/>
                <a:ea typeface="+mn-ea"/>
                <a:cs typeface="+mn-cs"/>
              </a:rPr>
              <a:t>EuroHeart – </a:t>
            </a:r>
            <a:r>
              <a:rPr kumimoji="0" lang="fr-FR" sz="2775" b="1" i="0" u="none" strike="noStrike" kern="1200" cap="none" spc="0" normalizeH="0" baseline="0" noProof="0" dirty="0" err="1">
                <a:ln>
                  <a:noFill/>
                </a:ln>
                <a:solidFill>
                  <a:srgbClr val="AE1022"/>
                </a:solidFill>
                <a:effectLst/>
                <a:uLnTx/>
                <a:uFillTx/>
                <a:latin typeface="Calibri" panose="020F0502020204030204"/>
                <a:ea typeface="+mn-ea"/>
                <a:cs typeface="+mn-cs"/>
              </a:rPr>
              <a:t>Why</a:t>
            </a:r>
            <a:r>
              <a:rPr kumimoji="0" lang="fr-FR" sz="2775" b="1" i="0" u="none" strike="noStrike" kern="1200" cap="none" spc="0" normalizeH="0" baseline="0" noProof="0" dirty="0">
                <a:ln>
                  <a:noFill/>
                </a:ln>
                <a:solidFill>
                  <a:srgbClr val="AE1022"/>
                </a:solidFill>
                <a:effectLst/>
                <a:uLnTx/>
                <a:uFillTx/>
                <a:latin typeface="Calibri" panose="020F0502020204030204"/>
                <a:ea typeface="+mn-ea"/>
                <a:cs typeface="+mn-cs"/>
              </a:rPr>
              <a:t> and How</a:t>
            </a:r>
          </a:p>
          <a:p>
            <a:pPr marL="0" marR="0" lvl="0" indent="0" algn="l" defTabSz="359991" rtl="0" eaLnBrk="1" fontAlgn="auto" latinLnBrk="0" hangingPunct="1">
              <a:lnSpc>
                <a:spcPts val="2500"/>
              </a:lnSpc>
              <a:spcBef>
                <a:spcPts val="0"/>
              </a:spcBef>
              <a:spcAft>
                <a:spcPts val="0"/>
              </a:spcAft>
              <a:buClr>
                <a:srgbClr val="C00000"/>
              </a:buClr>
              <a:buSzTx/>
              <a:buFont typeface="Arial" panose="020B0604020202020204" pitchFamily="34" charset="0"/>
              <a:buNone/>
              <a:tabLst/>
              <a:defRPr/>
            </a:pPr>
            <a:endParaRPr kumimoji="0" lang="en-US" sz="2800" b="1" i="0" u="none" strike="noStrike" kern="1200" cap="none" spc="0" normalizeH="0" baseline="0" noProof="0" dirty="0">
              <a:ln>
                <a:noFill/>
              </a:ln>
              <a:solidFill>
                <a:srgbClr val="AE1022"/>
              </a:solidFill>
              <a:effectLst/>
              <a:uLnTx/>
              <a:uFillTx/>
              <a:latin typeface="Calibri" panose="020F0502020204030204"/>
              <a:ea typeface="+mn-ea"/>
            </a:endParaRPr>
          </a:p>
        </p:txBody>
      </p:sp>
      <p:sp>
        <p:nvSpPr>
          <p:cNvPr id="5" name="textruta 2">
            <a:extLst>
              <a:ext uri="{FF2B5EF4-FFF2-40B4-BE49-F238E27FC236}">
                <a16:creationId xmlns:a16="http://schemas.microsoft.com/office/drawing/2014/main" id="{2CEF992B-7C25-4B4E-9832-119267C7996C}"/>
              </a:ext>
            </a:extLst>
          </p:cNvPr>
          <p:cNvSpPr txBox="1"/>
          <p:nvPr/>
        </p:nvSpPr>
        <p:spPr>
          <a:xfrm>
            <a:off x="1233196" y="2104009"/>
            <a:ext cx="8140656" cy="924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892" marR="0" lvl="0" indent="-342892" algn="l" defTabSz="914378" rtl="0" eaLnBrk="1" fontAlgn="auto" latinLnBrk="0" hangingPunct="1">
              <a:lnSpc>
                <a:spcPct val="150000"/>
              </a:lnSpc>
              <a:spcBef>
                <a:spcPts val="0"/>
              </a:spcBef>
              <a:spcAft>
                <a:spcPts val="0"/>
              </a:spcAft>
              <a:buClr>
                <a:srgbClr val="005694"/>
              </a:buClr>
              <a:buSzPct val="100000"/>
              <a:buFont typeface="Wingdings" panose="05000000000000000000" pitchFamily="2" charset="2"/>
              <a:buChar char="Ø"/>
              <a:tabLst/>
              <a:defRPr/>
            </a:pPr>
            <a:r>
              <a:rPr kumimoji="0" lang="en-GB" sz="1900" b="1" i="0" u="none" strike="noStrike" kern="1200" cap="none" spc="0" normalizeH="0" baseline="0" noProof="0" dirty="0">
                <a:ln>
                  <a:noFill/>
                </a:ln>
                <a:solidFill>
                  <a:srgbClr val="005694"/>
                </a:solidFill>
                <a:effectLst/>
                <a:uLnTx/>
                <a:uFillTx/>
                <a:latin typeface="Calibri" panose="020F0502020204030204" pitchFamily="34" charset="0"/>
                <a:ea typeface="+mn-ea"/>
                <a:cs typeface="Calibri" panose="020F0502020204030204" pitchFamily="34" charset="0"/>
              </a:rPr>
              <a:t>Improve the quality of cardiovascular care across Europe</a:t>
            </a:r>
          </a:p>
          <a:p>
            <a:pPr marL="342892" marR="0" lvl="0" indent="-342892" algn="l" defTabSz="914378" rtl="0" eaLnBrk="1" fontAlgn="auto" latinLnBrk="0" hangingPunct="1">
              <a:lnSpc>
                <a:spcPct val="150000"/>
              </a:lnSpc>
              <a:spcBef>
                <a:spcPts val="0"/>
              </a:spcBef>
              <a:spcAft>
                <a:spcPts val="0"/>
              </a:spcAft>
              <a:buClr>
                <a:srgbClr val="005694"/>
              </a:buClr>
              <a:buSzPct val="100000"/>
              <a:buFont typeface="Wingdings" panose="05000000000000000000" pitchFamily="2" charset="2"/>
              <a:buChar char="Ø"/>
              <a:tabLst/>
              <a:defRPr/>
            </a:pPr>
            <a:r>
              <a:rPr kumimoji="0" lang="en-GB" sz="1900" b="1" i="0" u="none" strike="noStrike" kern="1200" cap="none" spc="0" normalizeH="0" baseline="0" noProof="0" dirty="0">
                <a:ln>
                  <a:noFill/>
                </a:ln>
                <a:solidFill>
                  <a:srgbClr val="005694"/>
                </a:solidFill>
                <a:effectLst/>
                <a:uLnTx/>
                <a:uFillTx/>
                <a:latin typeface="Calibri" panose="020F0502020204030204" pitchFamily="34" charset="0"/>
                <a:ea typeface="+mn-ea"/>
                <a:cs typeface="Calibri" panose="020F0502020204030204" pitchFamily="34" charset="0"/>
              </a:rPr>
              <a:t>Support high-quality and inclusive observational and randomized research</a:t>
            </a:r>
          </a:p>
        </p:txBody>
      </p:sp>
      <p:sp>
        <p:nvSpPr>
          <p:cNvPr id="6" name="textruta 2">
            <a:extLst>
              <a:ext uri="{FF2B5EF4-FFF2-40B4-BE49-F238E27FC236}">
                <a16:creationId xmlns:a16="http://schemas.microsoft.com/office/drawing/2014/main" id="{2CEF992B-7C25-4B4E-9832-119267C7996C}"/>
              </a:ext>
            </a:extLst>
          </p:cNvPr>
          <p:cNvSpPr txBox="1"/>
          <p:nvPr/>
        </p:nvSpPr>
        <p:spPr>
          <a:xfrm>
            <a:off x="1233196" y="3314079"/>
            <a:ext cx="6393289"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43" marR="0" lvl="0" indent="-285743" algn="l" defTabSz="914378" rtl="0" eaLnBrk="1" fontAlgn="auto" latinLnBrk="0" hangingPunct="1">
              <a:lnSpc>
                <a:spcPct val="100000"/>
              </a:lnSpc>
              <a:spcBef>
                <a:spcPts val="0"/>
              </a:spcBef>
              <a:spcAft>
                <a:spcPts val="0"/>
              </a:spcAft>
              <a:buClr>
                <a:srgbClr val="AE1022"/>
              </a:buClr>
              <a:buSzPct val="130000"/>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By developing and maintaining an </a:t>
            </a:r>
            <a:r>
              <a:rPr kumimoji="0" lang="en-GB" sz="1800" b="0" i="0" u="none" strike="noStrike" kern="1200" cap="none" spc="0" normalizeH="0" baseline="0" noProof="0" dirty="0">
                <a:ln>
                  <a:noFill/>
                </a:ln>
                <a:solidFill>
                  <a:srgbClr val="AE1022"/>
                </a:solidFill>
                <a:effectLst/>
                <a:uLnTx/>
                <a:uFillTx/>
                <a:latin typeface="Calibri" panose="020F0502020204030204" pitchFamily="34" charset="0"/>
                <a:ea typeface="+mn-ea"/>
                <a:cs typeface="Calibri" panose="020F0502020204030204" pitchFamily="34" charset="0"/>
              </a:rPr>
              <a:t>international collaboration</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of countries with continuous online registration of </a:t>
            </a:r>
            <a:r>
              <a:rPr kumimoji="0" lang="en-GB" sz="1800" b="0" i="0" u="none" strike="noStrike" kern="1200" cap="none" spc="0" normalizeH="0" baseline="0" noProof="0" dirty="0">
                <a:ln>
                  <a:noFill/>
                </a:ln>
                <a:solidFill>
                  <a:srgbClr val="AE1022"/>
                </a:solidFill>
                <a:effectLst/>
                <a:uLnTx/>
                <a:uFillTx/>
                <a:latin typeface="Calibri" panose="020F0502020204030204" pitchFamily="34" charset="0"/>
                <a:ea typeface="+mn-ea"/>
                <a:cs typeface="Calibri" panose="020F0502020204030204" pitchFamily="34" charset="0"/>
              </a:rPr>
              <a:t>high-quality, harmonised patient data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admission and over time.</a:t>
            </a:r>
          </a:p>
          <a:p>
            <a:pPr marL="285743" marR="0" lvl="0" indent="-285743" algn="l" defTabSz="914378" rtl="0" eaLnBrk="1" fontAlgn="auto" latinLnBrk="0" hangingPunct="1">
              <a:lnSpc>
                <a:spcPct val="100000"/>
              </a:lnSpc>
              <a:spcBef>
                <a:spcPts val="0"/>
              </a:spcBef>
              <a:spcAft>
                <a:spcPts val="0"/>
              </a:spcAft>
              <a:buClr>
                <a:srgbClr val="AE1022"/>
              </a:buClr>
              <a:buSzPct val="130000"/>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43" marR="0" lvl="0" indent="-285743" algn="l" defTabSz="914378" rtl="0" eaLnBrk="1" fontAlgn="auto" latinLnBrk="0" hangingPunct="1">
              <a:lnSpc>
                <a:spcPct val="100000"/>
              </a:lnSpc>
              <a:spcBef>
                <a:spcPts val="0"/>
              </a:spcBef>
              <a:spcAft>
                <a:spcPts val="0"/>
              </a:spcAft>
              <a:buClr>
                <a:srgbClr val="AE1022"/>
              </a:buClr>
              <a:buSzPct val="130000"/>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By creating an </a:t>
            </a:r>
            <a:r>
              <a:rPr kumimoji="0" lang="en-GB" sz="1800" b="0" i="0" u="none" strike="noStrike" kern="1200" cap="none" spc="0" normalizeH="0" baseline="0" noProof="0" dirty="0">
                <a:ln>
                  <a:noFill/>
                </a:ln>
                <a:solidFill>
                  <a:srgbClr val="AE1022"/>
                </a:solidFill>
                <a:effectLst/>
                <a:uLnTx/>
                <a:uFillTx/>
                <a:latin typeface="Calibri" panose="020F0502020204030204" pitchFamily="34" charset="0"/>
                <a:ea typeface="+mn-ea"/>
                <a:cs typeface="Calibri" panose="020F0502020204030204" pitchFamily="34" charset="0"/>
              </a:rPr>
              <a:t>international infrastructure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cost-effective </a:t>
            </a:r>
            <a:r>
              <a:rPr kumimoji="0" lang="en-GB" sz="1800" b="0" i="0" u="none" strike="noStrike" kern="1200" cap="none" spc="0" normalizeH="0" baseline="0" noProof="0" dirty="0">
                <a:ln>
                  <a:noFill/>
                </a:ln>
                <a:solidFill>
                  <a:srgbClr val="AE1022"/>
                </a:solidFill>
                <a:effectLst/>
                <a:uLnTx/>
                <a:uFillTx/>
                <a:latin typeface="Calibri" panose="020F0502020204030204" pitchFamily="34" charset="0"/>
                <a:ea typeface="+mn-ea"/>
                <a:cs typeface="Calibri" panose="020F0502020204030204" pitchFamily="34" charset="0"/>
              </a:rPr>
              <a:t>safety surveillance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 new drugs and devices and </a:t>
            </a:r>
            <a:r>
              <a:rPr kumimoji="0" lang="en-GB" sz="1800" b="0" i="0" u="none" strike="noStrike" kern="1200" cap="none" spc="0" normalizeH="0" baseline="0" noProof="0" dirty="0">
                <a:ln>
                  <a:noFill/>
                </a:ln>
                <a:solidFill>
                  <a:srgbClr val="AE1022"/>
                </a:solidFill>
                <a:effectLst/>
                <a:uLnTx/>
                <a:uFillTx/>
                <a:latin typeface="Calibri" panose="020F0502020204030204" pitchFamily="34" charset="0"/>
                <a:ea typeface="+mn-ea"/>
                <a:cs typeface="Calibri" panose="020F0502020204030204" pitchFamily="34" charset="0"/>
              </a:rPr>
              <a:t>registry-based randomised clinical trials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a representative patient population across multiple geographies.</a:t>
            </a: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D2523E10-6D11-4AA9-9450-D8AB760839C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15692" y="3008780"/>
            <a:ext cx="3496863" cy="3100896"/>
          </a:xfrm>
          <a:prstGeom prst="rect">
            <a:avLst/>
          </a:prstGeom>
        </p:spPr>
      </p:pic>
    </p:spTree>
    <p:extLst>
      <p:ext uri="{BB962C8B-B14F-4D97-AF65-F5344CB8AC3E}">
        <p14:creationId xmlns:p14="http://schemas.microsoft.com/office/powerpoint/2010/main" val="46030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A838-155F-40C0-A8FD-C0D7128440BA}"/>
              </a:ext>
            </a:extLst>
          </p:cNvPr>
          <p:cNvSpPr>
            <a:spLocks noGrp="1"/>
          </p:cNvSpPr>
          <p:nvPr>
            <p:ph type="title"/>
          </p:nvPr>
        </p:nvSpPr>
        <p:spPr/>
        <p:txBody>
          <a:bodyPr/>
          <a:lstStyle/>
          <a:p>
            <a:r>
              <a:rPr lang="sv-SE" dirty="0" err="1"/>
              <a:t>What</a:t>
            </a:r>
            <a:r>
              <a:rPr lang="sv-SE" dirty="0"/>
              <a:t> </a:t>
            </a:r>
            <a:r>
              <a:rPr lang="sv-SE" dirty="0" err="1"/>
              <a:t>countries</a:t>
            </a:r>
            <a:r>
              <a:rPr lang="sv-SE" dirty="0"/>
              <a:t> </a:t>
            </a:r>
            <a:r>
              <a:rPr lang="sv-SE" dirty="0" err="1"/>
              <a:t>are</a:t>
            </a:r>
            <a:r>
              <a:rPr lang="sv-SE" dirty="0"/>
              <a:t> </a:t>
            </a:r>
            <a:r>
              <a:rPr lang="sv-SE" dirty="0" err="1"/>
              <a:t>we</a:t>
            </a:r>
            <a:r>
              <a:rPr lang="sv-SE" dirty="0"/>
              <a:t> </a:t>
            </a:r>
            <a:r>
              <a:rPr lang="sv-SE" dirty="0" err="1"/>
              <a:t>working</a:t>
            </a:r>
            <a:r>
              <a:rPr lang="sv-SE" dirty="0"/>
              <a:t> </a:t>
            </a:r>
            <a:r>
              <a:rPr lang="sv-SE" dirty="0" err="1"/>
              <a:t>with</a:t>
            </a:r>
            <a:r>
              <a:rPr lang="sv-SE" dirty="0"/>
              <a:t>? </a:t>
            </a:r>
          </a:p>
        </p:txBody>
      </p:sp>
      <p:pic>
        <p:nvPicPr>
          <p:cNvPr id="7" name="Picture 6">
            <a:extLst>
              <a:ext uri="{FF2B5EF4-FFF2-40B4-BE49-F238E27FC236}">
                <a16:creationId xmlns:a16="http://schemas.microsoft.com/office/drawing/2014/main" id="{BA8AC4A9-B8CF-4D7A-ABDF-C5A5C72B45C0}"/>
              </a:ext>
            </a:extLst>
          </p:cNvPr>
          <p:cNvPicPr>
            <a:picLocks noChangeAspect="1"/>
          </p:cNvPicPr>
          <p:nvPr/>
        </p:nvPicPr>
        <p:blipFill rotWithShape="1">
          <a:blip r:embed="rId3"/>
          <a:srcRect t="3122" r="7553" b="4361"/>
          <a:stretch/>
        </p:blipFill>
        <p:spPr>
          <a:xfrm>
            <a:off x="2002459" y="1316736"/>
            <a:ext cx="7287612" cy="5223111"/>
          </a:xfrm>
          <a:prstGeom prst="rect">
            <a:avLst/>
          </a:prstGeom>
        </p:spPr>
      </p:pic>
      <p:sp>
        <p:nvSpPr>
          <p:cNvPr id="9" name="TextBox 8">
            <a:extLst>
              <a:ext uri="{FF2B5EF4-FFF2-40B4-BE49-F238E27FC236}">
                <a16:creationId xmlns:a16="http://schemas.microsoft.com/office/drawing/2014/main" id="{2168D278-C6E1-488D-89C9-672A0FD49C75}"/>
              </a:ext>
            </a:extLst>
          </p:cNvPr>
          <p:cNvSpPr txBox="1"/>
          <p:nvPr/>
        </p:nvSpPr>
        <p:spPr>
          <a:xfrm>
            <a:off x="6231085" y="2522741"/>
            <a:ext cx="1234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2400" b="0" i="0" u="none" strike="noStrike" kern="1200" cap="none" spc="0" normalizeH="0" baseline="0" noProof="0" dirty="0">
                <a:ln>
                  <a:noFill/>
                </a:ln>
                <a:solidFill>
                  <a:srgbClr val="C00000"/>
                </a:solidFill>
                <a:effectLst/>
                <a:uLnTx/>
                <a:uFillTx/>
                <a:latin typeface="Calibri" panose="020F0502020204030204"/>
                <a:ea typeface="+mn-ea"/>
                <a:cs typeface="+mn-cs"/>
              </a:rPr>
              <a:t>Sweden</a:t>
            </a:r>
          </a:p>
        </p:txBody>
      </p:sp>
      <p:sp>
        <p:nvSpPr>
          <p:cNvPr id="10" name="TextBox 9">
            <a:extLst>
              <a:ext uri="{FF2B5EF4-FFF2-40B4-BE49-F238E27FC236}">
                <a16:creationId xmlns:a16="http://schemas.microsoft.com/office/drawing/2014/main" id="{8C4EE67E-8FC5-4B8C-B5E2-9BEB420428A7}"/>
              </a:ext>
            </a:extLst>
          </p:cNvPr>
          <p:cNvSpPr txBox="1"/>
          <p:nvPr/>
        </p:nvSpPr>
        <p:spPr>
          <a:xfrm>
            <a:off x="4149768" y="1449179"/>
            <a:ext cx="11503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2400" b="0" i="0" u="none" strike="noStrike" kern="1200" cap="none" spc="0" normalizeH="0" baseline="0" noProof="0" dirty="0">
                <a:ln>
                  <a:noFill/>
                </a:ln>
                <a:solidFill>
                  <a:srgbClr val="C00000"/>
                </a:solidFill>
                <a:effectLst/>
                <a:uLnTx/>
                <a:uFillTx/>
                <a:latin typeface="Calibri" panose="020F0502020204030204"/>
                <a:ea typeface="+mn-ea"/>
                <a:cs typeface="+mn-cs"/>
              </a:rPr>
              <a:t>Iceland</a:t>
            </a:r>
          </a:p>
        </p:txBody>
      </p:sp>
      <p:sp>
        <p:nvSpPr>
          <p:cNvPr id="11" name="TextBox 10">
            <a:extLst>
              <a:ext uri="{FF2B5EF4-FFF2-40B4-BE49-F238E27FC236}">
                <a16:creationId xmlns:a16="http://schemas.microsoft.com/office/drawing/2014/main" id="{BF9953E3-7FF0-4ED1-B0AE-E9AD6838951F}"/>
              </a:ext>
            </a:extLst>
          </p:cNvPr>
          <p:cNvSpPr txBox="1"/>
          <p:nvPr/>
        </p:nvSpPr>
        <p:spPr>
          <a:xfrm>
            <a:off x="4416563" y="3142863"/>
            <a:ext cx="13918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2400" b="0" i="0" u="none" strike="noStrike" kern="1200" cap="none" spc="0" normalizeH="0" baseline="0" noProof="0" dirty="0">
                <a:ln>
                  <a:noFill/>
                </a:ln>
                <a:solidFill>
                  <a:srgbClr val="C00000"/>
                </a:solidFill>
                <a:effectLst/>
                <a:uLnTx/>
                <a:uFillTx/>
                <a:latin typeface="Calibri" panose="020F0502020204030204"/>
                <a:ea typeface="+mn-ea"/>
                <a:cs typeface="+mn-cs"/>
              </a:rPr>
              <a:t>Denmark</a:t>
            </a:r>
          </a:p>
        </p:txBody>
      </p:sp>
      <p:sp>
        <p:nvSpPr>
          <p:cNvPr id="12" name="TextBox 11">
            <a:extLst>
              <a:ext uri="{FF2B5EF4-FFF2-40B4-BE49-F238E27FC236}">
                <a16:creationId xmlns:a16="http://schemas.microsoft.com/office/drawing/2014/main" id="{DE237744-35A2-41DD-BAA5-F8ED05A81C8A}"/>
              </a:ext>
            </a:extLst>
          </p:cNvPr>
          <p:cNvSpPr txBox="1"/>
          <p:nvPr/>
        </p:nvSpPr>
        <p:spPr>
          <a:xfrm>
            <a:off x="3044345" y="5100847"/>
            <a:ext cx="12901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2400" b="0" i="0" u="none" strike="noStrike" kern="1200" cap="none" spc="0" normalizeH="0" baseline="0" noProof="0" dirty="0">
                <a:ln>
                  <a:noFill/>
                </a:ln>
                <a:solidFill>
                  <a:srgbClr val="C00000"/>
                </a:solidFill>
                <a:effectLst/>
                <a:uLnTx/>
                <a:uFillTx/>
                <a:latin typeface="Calibri" panose="020F0502020204030204"/>
                <a:ea typeface="+mn-ea"/>
                <a:cs typeface="+mn-cs"/>
              </a:rPr>
              <a:t>Portugal</a:t>
            </a:r>
          </a:p>
        </p:txBody>
      </p:sp>
      <p:sp>
        <p:nvSpPr>
          <p:cNvPr id="13" name="TextBox 12">
            <a:extLst>
              <a:ext uri="{FF2B5EF4-FFF2-40B4-BE49-F238E27FC236}">
                <a16:creationId xmlns:a16="http://schemas.microsoft.com/office/drawing/2014/main" id="{B3A8402F-8929-46F6-A334-D8F461CE9AE4}"/>
              </a:ext>
            </a:extLst>
          </p:cNvPr>
          <p:cNvSpPr txBox="1"/>
          <p:nvPr/>
        </p:nvSpPr>
        <p:spPr>
          <a:xfrm>
            <a:off x="5300084" y="4498915"/>
            <a:ext cx="1297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2400" b="0" i="0" u="none" strike="noStrike" kern="1200" cap="none" spc="0" normalizeH="0" baseline="0" noProof="0" dirty="0">
                <a:ln>
                  <a:noFill/>
                </a:ln>
                <a:solidFill>
                  <a:srgbClr val="C00000"/>
                </a:solidFill>
                <a:effectLst/>
                <a:uLnTx/>
                <a:uFillTx/>
                <a:latin typeface="Calibri" panose="020F0502020204030204"/>
                <a:ea typeface="+mn-ea"/>
                <a:cs typeface="+mn-cs"/>
              </a:rPr>
              <a:t>Hungary</a:t>
            </a:r>
          </a:p>
        </p:txBody>
      </p:sp>
      <p:sp>
        <p:nvSpPr>
          <p:cNvPr id="14" name="TextBox 13">
            <a:extLst>
              <a:ext uri="{FF2B5EF4-FFF2-40B4-BE49-F238E27FC236}">
                <a16:creationId xmlns:a16="http://schemas.microsoft.com/office/drawing/2014/main" id="{CC0A3069-B042-4479-9E6F-CC499CDF976C}"/>
              </a:ext>
            </a:extLst>
          </p:cNvPr>
          <p:cNvSpPr txBox="1"/>
          <p:nvPr/>
        </p:nvSpPr>
        <p:spPr>
          <a:xfrm>
            <a:off x="7449372" y="5251749"/>
            <a:ext cx="13427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2400" b="1"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rPr>
              <a:t>Romania</a:t>
            </a:r>
          </a:p>
        </p:txBody>
      </p:sp>
      <p:sp>
        <p:nvSpPr>
          <p:cNvPr id="15" name="TextBox 14">
            <a:extLst>
              <a:ext uri="{FF2B5EF4-FFF2-40B4-BE49-F238E27FC236}">
                <a16:creationId xmlns:a16="http://schemas.microsoft.com/office/drawing/2014/main" id="{BDFA7677-7BB3-4CE7-8F88-F62FD8DE5DA0}"/>
              </a:ext>
            </a:extLst>
          </p:cNvPr>
          <p:cNvSpPr txBox="1"/>
          <p:nvPr/>
        </p:nvSpPr>
        <p:spPr>
          <a:xfrm>
            <a:off x="7144733" y="3007287"/>
            <a:ext cx="11545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E" sz="2400" b="1"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rPr>
              <a:t>Estonia</a:t>
            </a:r>
          </a:p>
        </p:txBody>
      </p:sp>
      <p:sp>
        <p:nvSpPr>
          <p:cNvPr id="16" name="TextBox 15">
            <a:extLst>
              <a:ext uri="{FF2B5EF4-FFF2-40B4-BE49-F238E27FC236}">
                <a16:creationId xmlns:a16="http://schemas.microsoft.com/office/drawing/2014/main" id="{12E3AF78-FA69-4AA8-ADF8-EBFA7D9D35F6}"/>
              </a:ext>
            </a:extLst>
          </p:cNvPr>
          <p:cNvSpPr txBox="1"/>
          <p:nvPr/>
        </p:nvSpPr>
        <p:spPr>
          <a:xfrm>
            <a:off x="3184212" y="4039677"/>
            <a:ext cx="11503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rPr>
              <a:t>Ireland</a:t>
            </a:r>
            <a:endParaRPr kumimoji="0" lang="en-SE" sz="2400" b="1"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9D315D8-A3CD-405D-8E67-5918DE1A9B9F}"/>
              </a:ext>
            </a:extLst>
          </p:cNvPr>
          <p:cNvSpPr txBox="1"/>
          <p:nvPr/>
        </p:nvSpPr>
        <p:spPr>
          <a:xfrm>
            <a:off x="6427928" y="3803553"/>
            <a:ext cx="14336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rPr>
              <a:t>Lithuania</a:t>
            </a:r>
            <a:endParaRPr kumimoji="0" lang="en-SE" sz="2400" b="0"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endParaRPr>
          </a:p>
        </p:txBody>
      </p:sp>
      <p:sp>
        <p:nvSpPr>
          <p:cNvPr id="18" name="Speech Bubble: Rectangle with Corners Rounded 17">
            <a:extLst>
              <a:ext uri="{FF2B5EF4-FFF2-40B4-BE49-F238E27FC236}">
                <a16:creationId xmlns:a16="http://schemas.microsoft.com/office/drawing/2014/main" id="{5758A41D-783C-479D-B2BE-E24168DBD3A2}"/>
              </a:ext>
            </a:extLst>
          </p:cNvPr>
          <p:cNvSpPr/>
          <p:nvPr/>
        </p:nvSpPr>
        <p:spPr>
          <a:xfrm>
            <a:off x="8222502" y="1510546"/>
            <a:ext cx="3026005" cy="1667982"/>
          </a:xfrm>
          <a:prstGeom prst="wedgeRoundRectCallout">
            <a:avLst>
              <a:gd name="adj1" fmla="val -85372"/>
              <a:gd name="adj2" fmla="val 47079"/>
              <a:gd name="adj3" fmla="val 16667"/>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rPr>
              <a:t>Estonia EHRC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Estonia EHRC located in Tartu.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ACS-PCI-registry since May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Currently 1 hospital (Tartu), planning on expanding to others during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April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HF-registry, roll-out to 5 hospitals fall/winter 2023/24.</a:t>
            </a:r>
          </a:p>
        </p:txBody>
      </p:sp>
      <p:sp>
        <p:nvSpPr>
          <p:cNvPr id="19" name="Speech Bubble: Rectangle with Corners Rounded 18">
            <a:extLst>
              <a:ext uri="{FF2B5EF4-FFF2-40B4-BE49-F238E27FC236}">
                <a16:creationId xmlns:a16="http://schemas.microsoft.com/office/drawing/2014/main" id="{EE89899E-2659-4409-9E41-1D0A5551F923}"/>
              </a:ext>
            </a:extLst>
          </p:cNvPr>
          <p:cNvSpPr/>
          <p:nvPr/>
        </p:nvSpPr>
        <p:spPr>
          <a:xfrm>
            <a:off x="4376749" y="5568912"/>
            <a:ext cx="3026005" cy="1057963"/>
          </a:xfrm>
          <a:prstGeom prst="wedgeRoundRectCallout">
            <a:avLst>
              <a:gd name="adj1" fmla="val 54146"/>
              <a:gd name="adj2" fmla="val -89101"/>
              <a:gd name="adj3" fmla="val 16667"/>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rPr>
              <a:t>Romania EHRC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Romania EHRC located in Bucharest.</a:t>
            </a:r>
            <a:b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ACS-PCI-registry since November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Currently 15 hospitals.</a:t>
            </a:r>
          </a:p>
        </p:txBody>
      </p:sp>
      <p:sp>
        <p:nvSpPr>
          <p:cNvPr id="20" name="Speech Bubble: Rectangle with Corners Rounded 19">
            <a:extLst>
              <a:ext uri="{FF2B5EF4-FFF2-40B4-BE49-F238E27FC236}">
                <a16:creationId xmlns:a16="http://schemas.microsoft.com/office/drawing/2014/main" id="{8871EABE-989F-4B96-AA7A-4D3FF378EFD2}"/>
              </a:ext>
            </a:extLst>
          </p:cNvPr>
          <p:cNvSpPr/>
          <p:nvPr/>
        </p:nvSpPr>
        <p:spPr>
          <a:xfrm>
            <a:off x="545566" y="2109241"/>
            <a:ext cx="2880250" cy="1584416"/>
          </a:xfrm>
          <a:prstGeom prst="wedgeRoundRectCallout">
            <a:avLst>
              <a:gd name="adj1" fmla="val 70184"/>
              <a:gd name="adj2" fmla="val 65908"/>
              <a:gd name="adj3" fmla="val 16667"/>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rPr>
              <a:t>Ireland EHRC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Ireland EHRC located in Cork.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Will include hospitals in the South/South West health care region to start with.</a:t>
            </a:r>
            <a:b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Preparations in Ireland ongoing, implementation project to start September/October 2023.</a:t>
            </a:r>
          </a:p>
        </p:txBody>
      </p:sp>
      <p:sp>
        <p:nvSpPr>
          <p:cNvPr id="21" name="Speech Bubble: Rectangle with Corners Rounded 20">
            <a:extLst>
              <a:ext uri="{FF2B5EF4-FFF2-40B4-BE49-F238E27FC236}">
                <a16:creationId xmlns:a16="http://schemas.microsoft.com/office/drawing/2014/main" id="{C14D9E17-E186-424C-9396-DB599A723C9B}"/>
              </a:ext>
            </a:extLst>
          </p:cNvPr>
          <p:cNvSpPr/>
          <p:nvPr/>
        </p:nvSpPr>
        <p:spPr>
          <a:xfrm>
            <a:off x="8741837" y="3622935"/>
            <a:ext cx="3026005" cy="1337646"/>
          </a:xfrm>
          <a:prstGeom prst="wedgeRoundRectCallout">
            <a:avLst>
              <a:gd name="adj1" fmla="val -103800"/>
              <a:gd name="adj2" fmla="val -42647"/>
              <a:gd name="adj3" fmla="val 16667"/>
            </a:avLst>
          </a:prstGeom>
          <a:solidFill>
            <a:schemeClr val="bg1"/>
          </a:solidFill>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5EB146">
                    <a:lumMod val="75000"/>
                  </a:srgbClr>
                </a:solidFill>
                <a:effectLst/>
                <a:uLnTx/>
                <a:uFillTx/>
                <a:latin typeface="Calibri" panose="020F0502020204030204"/>
                <a:ea typeface="+mn-ea"/>
                <a:cs typeface="+mn-cs"/>
              </a:rPr>
              <a:t>Lithuania EHRC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Lithuania EHRC to be located in Vilnius.</a:t>
            </a:r>
            <a:b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The implementation was paused in March 2022 due to the Russian invasion of Ukraine. It is currently scheduled to restart in November 2023.</a:t>
            </a:r>
          </a:p>
        </p:txBody>
      </p:sp>
      <p:sp>
        <p:nvSpPr>
          <p:cNvPr id="22" name="Rectangle: Rounded Corners 21">
            <a:extLst>
              <a:ext uri="{FF2B5EF4-FFF2-40B4-BE49-F238E27FC236}">
                <a16:creationId xmlns:a16="http://schemas.microsoft.com/office/drawing/2014/main" id="{9186CE65-E249-4F99-96B8-B3000C6819F6}"/>
              </a:ext>
            </a:extLst>
          </p:cNvPr>
          <p:cNvSpPr/>
          <p:nvPr/>
        </p:nvSpPr>
        <p:spPr>
          <a:xfrm>
            <a:off x="291432" y="4670992"/>
            <a:ext cx="2710937" cy="185975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sv-SE" sz="1400" b="1" i="0" u="none" strike="noStrike" kern="1200" cap="none" spc="0" normalizeH="0" baseline="0" noProof="0" dirty="0" err="1">
                <a:ln>
                  <a:noFill/>
                </a:ln>
                <a:solidFill>
                  <a:srgbClr val="C00000"/>
                </a:solidFill>
                <a:effectLst/>
                <a:uLnTx/>
                <a:uFillTx/>
                <a:latin typeface="Calibri" panose="020F0502020204030204"/>
                <a:ea typeface="+mn-ea"/>
                <a:cs typeface="+mn-cs"/>
              </a:rPr>
              <a:t>Other</a:t>
            </a:r>
            <a:r>
              <a:rPr kumimoji="0" lang="sv-SE" sz="14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sv-SE" sz="1400" b="1" i="0" u="none" strike="noStrike" kern="1200" cap="none" spc="0" normalizeH="0" baseline="0" noProof="0" dirty="0" err="1">
                <a:ln>
                  <a:noFill/>
                </a:ln>
                <a:solidFill>
                  <a:srgbClr val="C00000"/>
                </a:solidFill>
                <a:effectLst/>
                <a:uLnTx/>
                <a:uFillTx/>
                <a:latin typeface="Calibri" panose="020F0502020204030204"/>
                <a:ea typeface="+mn-ea"/>
                <a:cs typeface="+mn-cs"/>
              </a:rPr>
              <a:t>countries</a:t>
            </a:r>
            <a:r>
              <a:rPr kumimoji="0" lang="sv-SE" sz="1800" b="0" i="0" u="none" strike="noStrike" kern="1200" cap="none" spc="0" normalizeH="0" baseline="0" noProof="0" dirty="0">
                <a:ln>
                  <a:noFill/>
                </a:ln>
                <a:solidFill>
                  <a:srgbClr val="C00000"/>
                </a:solidFill>
                <a:effectLst/>
                <a:uLnTx/>
                <a:uFillTx/>
                <a:latin typeface="Calibri" panose="020F0502020204030204"/>
                <a:ea typeface="+mn-ea"/>
                <a:cs typeface="+mn-cs"/>
              </a:rPr>
              <a:t/>
            </a:r>
            <a:br>
              <a:rPr kumimoji="0" lang="sv-SE" sz="1800" b="0" i="0" u="none" strike="noStrike" kern="1200" cap="none" spc="0" normalizeH="0" baseline="0" noProof="0" dirty="0">
                <a:ln>
                  <a:noFill/>
                </a:ln>
                <a:solidFill>
                  <a:srgbClr val="C00000"/>
                </a:solidFill>
                <a:effectLst/>
                <a:uLnTx/>
                <a:uFillTx/>
                <a:latin typeface="Calibri" panose="020F0502020204030204"/>
                <a:ea typeface="+mn-ea"/>
                <a:cs typeface="+mn-cs"/>
              </a:rPr>
            </a:br>
            <a:r>
              <a:rPr lang="en-US" sz="1200" dirty="0">
                <a:solidFill>
                  <a:prstClr val="black">
                    <a:lumMod val="95000"/>
                    <a:lumOff val="5000"/>
                  </a:prstClr>
                </a:solidFill>
              </a:rPr>
              <a:t>The other countries marked on the map have their own quality registers. They have agreed to harmonize their variables with those defined by </a:t>
            </a:r>
            <a:r>
              <a:rPr lang="en-US" sz="1200" dirty="0" err="1">
                <a:solidFill>
                  <a:prstClr val="black">
                    <a:lumMod val="95000"/>
                    <a:lumOff val="5000"/>
                  </a:prstClr>
                </a:solidFill>
              </a:rPr>
              <a:t>EuroHeart</a:t>
            </a:r>
            <a:r>
              <a:rPr lang="en-US" sz="1200" dirty="0">
                <a:solidFill>
                  <a:prstClr val="black">
                    <a:lumMod val="95000"/>
                    <a:lumOff val="5000"/>
                  </a:prstClr>
                </a:solidFill>
              </a:rPr>
              <a:t> in order to be able to compare quality of care and participate in future research projects initiated by </a:t>
            </a:r>
            <a:r>
              <a:rPr lang="en-US" sz="1200" dirty="0" err="1">
                <a:solidFill>
                  <a:prstClr val="black">
                    <a:lumMod val="95000"/>
                    <a:lumOff val="5000"/>
                  </a:prstClr>
                </a:solidFill>
              </a:rPr>
              <a:t>EuroHeart</a:t>
            </a:r>
            <a:r>
              <a:rPr lang="en-US" sz="1200" dirty="0">
                <a:solidFill>
                  <a:prstClr val="black">
                    <a:lumMod val="95000"/>
                    <a:lumOff val="5000"/>
                  </a:prstClr>
                </a:solidFill>
              </a:rPr>
              <a:t>/ESC.</a:t>
            </a:r>
            <a:endParaRPr kumimoji="0" lang="sv-SE" sz="1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AB448EC-1F96-44B1-BAA6-25097229E77F}"/>
              </a:ext>
            </a:extLst>
          </p:cNvPr>
          <p:cNvSpPr txBox="1"/>
          <p:nvPr/>
        </p:nvSpPr>
        <p:spPr>
          <a:xfrm>
            <a:off x="7604883" y="6284525"/>
            <a:ext cx="1595309" cy="246221"/>
          </a:xfrm>
          <a:prstGeom prst="rect">
            <a:avLst/>
          </a:prstGeom>
          <a:noFill/>
        </p:spPr>
        <p:txBody>
          <a:bodyPr wrap="none" rtlCol="0">
            <a:spAutoFit/>
          </a:bodyPr>
          <a:lstStyle/>
          <a:p>
            <a:pPr marL="0" marR="0" lvl="0" indent="0" algn="l" defTabSz="914356"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rPr>
              <a:t>Created with mapchart.net</a:t>
            </a:r>
          </a:p>
        </p:txBody>
      </p:sp>
    </p:spTree>
    <p:extLst>
      <p:ext uri="{BB962C8B-B14F-4D97-AF65-F5344CB8AC3E}">
        <p14:creationId xmlns:p14="http://schemas.microsoft.com/office/powerpoint/2010/main" val="304141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Clinical Research and </a:t>
            </a:r>
            <a:r>
              <a:rPr lang="sv-SE" dirty="0" err="1"/>
              <a:t>Biostatistics</a:t>
            </a:r>
            <a:endParaRPr lang="en-US" dirty="0"/>
          </a:p>
        </p:txBody>
      </p:sp>
    </p:spTree>
    <p:extLst>
      <p:ext uri="{BB962C8B-B14F-4D97-AF65-F5344CB8AC3E}">
        <p14:creationId xmlns:p14="http://schemas.microsoft.com/office/powerpoint/2010/main" val="375479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7FCA5-2664-47E4-9B0B-2C30F2526F78}"/>
              </a:ext>
            </a:extLst>
          </p:cNvPr>
          <p:cNvPicPr>
            <a:picLocks noChangeAspect="1"/>
          </p:cNvPicPr>
          <p:nvPr/>
        </p:nvPicPr>
        <p:blipFill>
          <a:blip r:embed="rId2"/>
          <a:stretch>
            <a:fillRect/>
          </a:stretch>
        </p:blipFill>
        <p:spPr>
          <a:xfrm>
            <a:off x="690881" y="312674"/>
            <a:ext cx="9804400" cy="5905208"/>
          </a:xfrm>
          <a:prstGeom prst="rect">
            <a:avLst/>
          </a:prstGeom>
        </p:spPr>
      </p:pic>
    </p:spTree>
    <p:extLst>
      <p:ext uri="{BB962C8B-B14F-4D97-AF65-F5344CB8AC3E}">
        <p14:creationId xmlns:p14="http://schemas.microsoft.com/office/powerpoint/2010/main" val="158003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44" y="221719"/>
            <a:ext cx="9623749" cy="855663"/>
          </a:xfrm>
        </p:spPr>
        <p:txBody>
          <a:bodyPr>
            <a:normAutofit/>
          </a:bodyPr>
          <a:lstStyle/>
          <a:p>
            <a:r>
              <a:rPr lang="sv-SE" sz="3200" spc="-5" dirty="0">
                <a:solidFill>
                  <a:srgbClr val="4F9935"/>
                </a:solidFill>
                <a:cs typeface="Arial" panose="020B0604020202020204" pitchFamily="34" charset="0"/>
              </a:rPr>
              <a:t> </a:t>
            </a:r>
            <a:r>
              <a:rPr lang="sv-SE" sz="3200" spc="-5" dirty="0" err="1">
                <a:solidFill>
                  <a:srgbClr val="4F9935"/>
                </a:solidFill>
                <a:cs typeface="Arial" panose="020B0604020202020204" pitchFamily="34" charset="0"/>
              </a:rPr>
              <a:t>We</a:t>
            </a:r>
            <a:r>
              <a:rPr lang="sv-SE" sz="3200" spc="-5" dirty="0">
                <a:solidFill>
                  <a:srgbClr val="4F9935"/>
                </a:solidFill>
                <a:cs typeface="Arial" panose="020B0604020202020204" pitchFamily="34" charset="0"/>
              </a:rPr>
              <a:t> </a:t>
            </a:r>
            <a:r>
              <a:rPr lang="sv-SE" sz="3200" spc="-5" dirty="0" err="1">
                <a:solidFill>
                  <a:srgbClr val="4F9935"/>
                </a:solidFill>
                <a:cs typeface="Arial" panose="020B0604020202020204" pitchFamily="34" charset="0"/>
              </a:rPr>
              <a:t>can</a:t>
            </a:r>
            <a:r>
              <a:rPr lang="sv-SE" sz="3200" spc="-5" dirty="0">
                <a:solidFill>
                  <a:srgbClr val="4F9935"/>
                </a:solidFill>
                <a:cs typeface="Arial" panose="020B0604020202020204" pitchFamily="34" charset="0"/>
              </a:rPr>
              <a:t> support from start to fi</a:t>
            </a:r>
            <a:r>
              <a:rPr lang="sv-SE" sz="3200" dirty="0">
                <a:solidFill>
                  <a:srgbClr val="63A70A"/>
                </a:solidFill>
                <a:cs typeface="Arial" panose="020B0604020202020204" pitchFamily="34" charset="0"/>
              </a:rPr>
              <a:t>nish</a:t>
            </a:r>
            <a:endParaRPr lang="sv-SE" sz="3200" b="1" dirty="0">
              <a:solidFill>
                <a:srgbClr val="5EAA30"/>
              </a:solidFill>
              <a:cs typeface="Arial" panose="020B0604020202020204" pitchFamily="34" charset="0"/>
            </a:endParaRPr>
          </a:p>
        </p:txBody>
      </p:sp>
      <p:sp>
        <p:nvSpPr>
          <p:cNvPr id="4" name="Femhörning 4"/>
          <p:cNvSpPr/>
          <p:nvPr/>
        </p:nvSpPr>
        <p:spPr>
          <a:xfrm>
            <a:off x="2217480" y="1282938"/>
            <a:ext cx="7427237" cy="405924"/>
          </a:xfrm>
          <a:prstGeom prst="homePlate">
            <a:avLst/>
          </a:prstGeom>
          <a:noFill/>
          <a:ln w="38100">
            <a:solidFill>
              <a:srgbClr val="5EAA3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00113"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8" name="Rektangel med rundade hörn 10"/>
          <p:cNvSpPr/>
          <p:nvPr/>
        </p:nvSpPr>
        <p:spPr>
          <a:xfrm>
            <a:off x="2301546" y="1350017"/>
            <a:ext cx="1560059" cy="271765"/>
          </a:xfrm>
          <a:prstGeom prst="roundRect">
            <a:avLst/>
          </a:prstGeom>
          <a:solidFill>
            <a:schemeClr val="bg1"/>
          </a:solidFill>
          <a:ln>
            <a:solidFill>
              <a:srgbClr val="5EAA3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b="1" dirty="0" err="1">
                <a:solidFill>
                  <a:prstClr val="black"/>
                </a:solidFill>
                <a:latin typeface="Arial" panose="020B0604020202020204" pitchFamily="34" charset="0"/>
                <a:cs typeface="Arial" panose="020B0604020202020204" pitchFamily="34" charset="0"/>
              </a:rPr>
              <a:t>Idea</a:t>
            </a:r>
            <a:r>
              <a:rPr lang="sv-SE" sz="800" dirty="0">
                <a:solidFill>
                  <a:prstClr val="black"/>
                </a:solidFill>
                <a:latin typeface="Arial" panose="020B0604020202020204" pitchFamily="34" charset="0"/>
                <a:cs typeface="Arial" panose="020B0604020202020204" pitchFamily="34" charset="0"/>
              </a:rPr>
              <a:t> </a:t>
            </a:r>
            <a:br>
              <a:rPr lang="sv-SE" sz="800" dirty="0">
                <a:solidFill>
                  <a:prstClr val="black"/>
                </a:solidFill>
                <a:latin typeface="Arial" panose="020B0604020202020204" pitchFamily="34" charset="0"/>
                <a:cs typeface="Arial" panose="020B0604020202020204" pitchFamily="34" charset="0"/>
              </a:rPr>
            </a:br>
            <a:r>
              <a:rPr lang="sv-SE" sz="800" dirty="0">
                <a:solidFill>
                  <a:prstClr val="black"/>
                </a:solidFill>
                <a:latin typeface="Arial" panose="020B0604020202020204" pitchFamily="34" charset="0"/>
                <a:cs typeface="Arial" panose="020B0604020202020204" pitchFamily="34" charset="0"/>
              </a:rPr>
              <a:t>D</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esign</a:t>
            </a:r>
            <a:r>
              <a:rPr lang="sv-SE" sz="800" dirty="0">
                <a:solidFill>
                  <a:prstClr val="black"/>
                </a:solidFill>
                <a:latin typeface="Arial" panose="020B0604020202020204" pitchFamily="34" charset="0"/>
                <a:cs typeface="Arial" panose="020B0604020202020204" pitchFamily="34" charset="0"/>
              </a:rPr>
              <a:t> </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planning</a:t>
            </a:r>
          </a:p>
        </p:txBody>
      </p:sp>
      <p:sp>
        <p:nvSpPr>
          <p:cNvPr id="9" name="Rektangel med rundade hörn 13"/>
          <p:cNvSpPr/>
          <p:nvPr/>
        </p:nvSpPr>
        <p:spPr>
          <a:xfrm>
            <a:off x="4027826" y="4843358"/>
            <a:ext cx="5669168" cy="411591"/>
          </a:xfrm>
          <a:prstGeom prst="roundRect">
            <a:avLst/>
          </a:prstGeom>
          <a:solidFill>
            <a:srgbClr val="C9E7F1"/>
          </a:solidFill>
          <a:ln w="31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Monitoring</a:t>
            </a:r>
            <a:endPar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0" name="Grupp 29"/>
          <p:cNvGrpSpPr/>
          <p:nvPr/>
        </p:nvGrpSpPr>
        <p:grpSpPr>
          <a:xfrm>
            <a:off x="2217480" y="1834989"/>
            <a:ext cx="7427238" cy="799299"/>
            <a:chOff x="2495068" y="2524607"/>
            <a:chExt cx="7427237" cy="401424"/>
          </a:xfrm>
          <a:effectLst>
            <a:outerShdw blurRad="63500" sx="102000" sy="102000" algn="ctr" rotWithShape="0">
              <a:prstClr val="black">
                <a:alpha val="40000"/>
              </a:prstClr>
            </a:outerShdw>
          </a:effectLst>
        </p:grpSpPr>
        <p:sp>
          <p:nvSpPr>
            <p:cNvPr id="11" name="Rektangel med rundade hörn 12"/>
            <p:cNvSpPr/>
            <p:nvPr/>
          </p:nvSpPr>
          <p:spPr>
            <a:xfrm>
              <a:off x="2495068" y="2524607"/>
              <a:ext cx="7427237" cy="401424"/>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Project management </a:t>
              </a:r>
            </a:p>
          </p:txBody>
        </p:sp>
        <p:sp>
          <p:nvSpPr>
            <p:cNvPr id="12" name="Rektangel med rundade hörn 20"/>
            <p:cNvSpPr/>
            <p:nvPr/>
          </p:nvSpPr>
          <p:spPr>
            <a:xfrm>
              <a:off x="7061246" y="2582725"/>
              <a:ext cx="1111861" cy="142419"/>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Safety management</a:t>
              </a:r>
            </a:p>
          </p:txBody>
        </p:sp>
        <p:sp>
          <p:nvSpPr>
            <p:cNvPr id="15" name="Rektangel med rundade hörn 28"/>
            <p:cNvSpPr/>
            <p:nvPr/>
          </p:nvSpPr>
          <p:spPr>
            <a:xfrm>
              <a:off x="2618878" y="2589724"/>
              <a:ext cx="2819099" cy="97508"/>
            </a:xfrm>
            <a:prstGeom prst="roundRect">
              <a:avLst/>
            </a:prstGeom>
            <a:solidFill>
              <a:schemeClr val="bg1"/>
            </a:solidFill>
            <a:ln w="6350">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Project</a:t>
              </a:r>
              <a:r>
                <a:rPr kumimoji="0" lang="sv-SE" sz="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plan</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Rektangel med rundade hörn 29"/>
            <p:cNvSpPr/>
            <p:nvPr/>
          </p:nvSpPr>
          <p:spPr>
            <a:xfrm>
              <a:off x="8563226" y="2586224"/>
              <a:ext cx="1256118"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closure</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activities</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8" name="Grupp 37"/>
          <p:cNvGrpSpPr/>
          <p:nvPr/>
        </p:nvGrpSpPr>
        <p:grpSpPr>
          <a:xfrm>
            <a:off x="4042173" y="2696541"/>
            <a:ext cx="5607358" cy="778050"/>
            <a:chOff x="4314946" y="2905343"/>
            <a:chExt cx="5607358" cy="778050"/>
          </a:xfrm>
          <a:effectLst>
            <a:outerShdw blurRad="63500" sx="102000" sy="102000" algn="ctr" rotWithShape="0">
              <a:prstClr val="black">
                <a:alpha val="40000"/>
              </a:prstClr>
            </a:outerShdw>
          </a:effectLst>
        </p:grpSpPr>
        <p:sp>
          <p:nvSpPr>
            <p:cNvPr id="16" name="Rektangel med rundade hörn 27"/>
            <p:cNvSpPr/>
            <p:nvPr/>
          </p:nvSpPr>
          <p:spPr>
            <a:xfrm>
              <a:off x="4314946" y="2905343"/>
              <a:ext cx="5607358" cy="778050"/>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Medical </a:t>
              </a:r>
              <a:r>
                <a:rPr kumimoji="0" lang="sv-SE" sz="11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writing</a:t>
              </a:r>
              <a:endPar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ektangel med rundade hörn 12"/>
            <p:cNvSpPr/>
            <p:nvPr/>
          </p:nvSpPr>
          <p:spPr>
            <a:xfrm>
              <a:off x="4411472" y="2952058"/>
              <a:ext cx="1256118" cy="315430"/>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Protocol</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ktangel med rundade hörn 14"/>
            <p:cNvSpPr/>
            <p:nvPr/>
          </p:nvSpPr>
          <p:spPr>
            <a:xfrm>
              <a:off x="4415631" y="3308291"/>
              <a:ext cx="1251959" cy="330948"/>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Submission/</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Ethical</a:t>
              </a:r>
              <a:r>
                <a:rPr kumimoji="0" lang="sv-SE" sz="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review</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sp>
        <p:nvSpPr>
          <p:cNvPr id="14" name="Rektangel med rundade hörn 27"/>
          <p:cNvSpPr/>
          <p:nvPr/>
        </p:nvSpPr>
        <p:spPr>
          <a:xfrm>
            <a:off x="4027826" y="4356085"/>
            <a:ext cx="5669168" cy="368994"/>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100" b="1" dirty="0">
                <a:solidFill>
                  <a:prstClr val="black"/>
                </a:solidFill>
                <a:latin typeface="Arial" panose="020B0604020202020204" pitchFamily="34" charset="0"/>
                <a:cs typeface="Arial" panose="020B0604020202020204" pitchFamily="34" charset="0"/>
              </a:rPr>
              <a:t>Clinical</a:t>
            </a: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Event </a:t>
            </a:r>
            <a:r>
              <a:rPr lang="sv-SE" sz="1100" b="1" dirty="0" err="1">
                <a:solidFill>
                  <a:prstClr val="black"/>
                </a:solidFill>
                <a:latin typeface="Arial" panose="020B0604020202020204" pitchFamily="34" charset="0"/>
                <a:cs typeface="Arial" panose="020B0604020202020204" pitchFamily="34" charset="0"/>
              </a:rPr>
              <a:t>Adjudication</a:t>
            </a: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(CEA)</a:t>
            </a:r>
          </a:p>
        </p:txBody>
      </p:sp>
      <p:grpSp>
        <p:nvGrpSpPr>
          <p:cNvPr id="39" name="Grupp 38"/>
          <p:cNvGrpSpPr/>
          <p:nvPr/>
        </p:nvGrpSpPr>
        <p:grpSpPr>
          <a:xfrm>
            <a:off x="4027826" y="3531618"/>
            <a:ext cx="5636052" cy="767440"/>
            <a:chOff x="4289163" y="3768443"/>
            <a:chExt cx="5529591" cy="767440"/>
          </a:xfrm>
          <a:effectLst>
            <a:outerShdw blurRad="63500" sx="102000" sy="102000" algn="ctr" rotWithShape="0">
              <a:prstClr val="black">
                <a:alpha val="40000"/>
              </a:prstClr>
            </a:outerShdw>
          </a:effectLst>
        </p:grpSpPr>
        <p:sp>
          <p:nvSpPr>
            <p:cNvPr id="25" name="Rektangel med rundade hörn 27"/>
            <p:cNvSpPr/>
            <p:nvPr/>
          </p:nvSpPr>
          <p:spPr>
            <a:xfrm>
              <a:off x="4289163" y="3768443"/>
              <a:ext cx="5529591" cy="767440"/>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 Management</a:t>
              </a:r>
            </a:p>
          </p:txBody>
        </p:sp>
        <p:sp>
          <p:nvSpPr>
            <p:cNvPr id="26" name="Rektangel med rundade hörn 12"/>
            <p:cNvSpPr/>
            <p:nvPr/>
          </p:nvSpPr>
          <p:spPr>
            <a:xfrm>
              <a:off x="4412260" y="3864789"/>
              <a:ext cx="1256118"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eCRF</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paper-CRF</a:t>
              </a:r>
            </a:p>
          </p:txBody>
        </p:sp>
        <p:sp>
          <p:nvSpPr>
            <p:cNvPr id="27" name="Rektangel med rundade hörn 14"/>
            <p:cNvSpPr/>
            <p:nvPr/>
          </p:nvSpPr>
          <p:spPr>
            <a:xfrm>
              <a:off x="4412260" y="4200336"/>
              <a:ext cx="5286681"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dirty="0">
                  <a:solidFill>
                    <a:prstClr val="black"/>
                  </a:solidFill>
                  <a:latin typeface="Arial" panose="020B0604020202020204" pitchFamily="34" charset="0"/>
                  <a:cs typeface="Arial" panose="020B0604020202020204" pitchFamily="34" charset="0"/>
                </a:rPr>
                <a:t>Clinical D</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atabase</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grpSp>
        <p:nvGrpSpPr>
          <p:cNvPr id="3" name="Grupp 2"/>
          <p:cNvGrpSpPr/>
          <p:nvPr/>
        </p:nvGrpSpPr>
        <p:grpSpPr>
          <a:xfrm>
            <a:off x="2217480" y="5340032"/>
            <a:ext cx="7479514" cy="730683"/>
            <a:chOff x="2547257" y="5590930"/>
            <a:chExt cx="7375531" cy="730683"/>
          </a:xfrm>
          <a:effectLst>
            <a:outerShdw blurRad="63500" sx="102000" sy="102000" algn="ctr" rotWithShape="0">
              <a:prstClr val="black">
                <a:alpha val="40000"/>
              </a:prstClr>
            </a:outerShdw>
          </a:effectLst>
        </p:grpSpPr>
        <p:sp>
          <p:nvSpPr>
            <p:cNvPr id="10" name="Rektangel med rundade hörn 13"/>
            <p:cNvSpPr/>
            <p:nvPr/>
          </p:nvSpPr>
          <p:spPr>
            <a:xfrm>
              <a:off x="2547257" y="5590930"/>
              <a:ext cx="7375531" cy="730683"/>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Biostatistics</a:t>
              </a:r>
              <a:endPar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ktangel med rundade hörn 12"/>
            <p:cNvSpPr/>
            <p:nvPr/>
          </p:nvSpPr>
          <p:spPr>
            <a:xfrm>
              <a:off x="8562423" y="5676076"/>
              <a:ext cx="1256118"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Reporting</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Rektangel med rundade hörn 12"/>
            <p:cNvSpPr/>
            <p:nvPr/>
          </p:nvSpPr>
          <p:spPr>
            <a:xfrm>
              <a:off x="2630154" y="5670889"/>
              <a:ext cx="2819099"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design</a:t>
              </a:r>
            </a:p>
          </p:txBody>
        </p:sp>
        <p:sp>
          <p:nvSpPr>
            <p:cNvPr id="28" name="Rektangel med rundade hörn 12"/>
            <p:cNvSpPr/>
            <p:nvPr/>
          </p:nvSpPr>
          <p:spPr>
            <a:xfrm>
              <a:off x="8560774" y="5987465"/>
              <a:ext cx="1160385"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Analysis</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1" name="Rektangel med rundade hörn 10"/>
          <p:cNvSpPr/>
          <p:nvPr/>
        </p:nvSpPr>
        <p:spPr>
          <a:xfrm>
            <a:off x="3939822" y="1347571"/>
            <a:ext cx="4267600" cy="271765"/>
          </a:xfrm>
          <a:prstGeom prst="roundRect">
            <a:avLst/>
          </a:prstGeom>
          <a:solidFill>
            <a:schemeClr val="bg1"/>
          </a:solidFill>
          <a:ln>
            <a:solidFill>
              <a:srgbClr val="5EAA3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Conduct</a:t>
            </a:r>
            <a:r>
              <a:rPr kumimoji="0" lang="sv-SE" sz="8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and operations</a:t>
            </a:r>
            <a:endParaRPr kumimoji="0" lang="sv-SE"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ktangel med rundade hörn 10"/>
          <p:cNvSpPr/>
          <p:nvPr/>
        </p:nvSpPr>
        <p:spPr>
          <a:xfrm>
            <a:off x="8285640" y="1344382"/>
            <a:ext cx="1176767" cy="271765"/>
          </a:xfrm>
          <a:prstGeom prst="roundRect">
            <a:avLst/>
          </a:prstGeom>
          <a:solidFill>
            <a:schemeClr val="bg1"/>
          </a:solidFill>
          <a:ln>
            <a:solidFill>
              <a:srgbClr val="5EAA3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Close-</a:t>
            </a:r>
            <a:r>
              <a:rPr kumimoji="0" lang="sv-SE" sz="8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out</a:t>
            </a:r>
            <a:endParaRPr kumimoji="0" lang="sv-SE"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Rektangel med rundade hörn 12"/>
          <p:cNvSpPr/>
          <p:nvPr/>
        </p:nvSpPr>
        <p:spPr>
          <a:xfrm>
            <a:off x="8285639" y="3588942"/>
            <a:ext cx="1256118" cy="315430"/>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report</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ktangel med rundade hörn 12"/>
          <p:cNvSpPr/>
          <p:nvPr/>
        </p:nvSpPr>
        <p:spPr>
          <a:xfrm>
            <a:off x="4153293" y="4911215"/>
            <a:ext cx="810593"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Monitoring</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plan</a:t>
            </a:r>
          </a:p>
        </p:txBody>
      </p:sp>
      <p:sp>
        <p:nvSpPr>
          <p:cNvPr id="35" name="Rektangel med rundade hörn 12"/>
          <p:cNvSpPr/>
          <p:nvPr/>
        </p:nvSpPr>
        <p:spPr>
          <a:xfrm>
            <a:off x="2301546" y="5736567"/>
            <a:ext cx="2237797"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Statistical</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sv-SE" sz="800" dirty="0" err="1">
                <a:solidFill>
                  <a:prstClr val="black"/>
                </a:solidFill>
                <a:latin typeface="Arial" panose="020B0604020202020204" pitchFamily="34" charset="0"/>
                <a:cs typeface="Arial" panose="020B0604020202020204" pitchFamily="34" charset="0"/>
              </a:rPr>
              <a:t>a</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nalysis</a:t>
            </a:r>
            <a:r>
              <a:rPr kumimoji="0" lang="sv-SE" sz="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plan</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Rektangel med rundade hörn 28"/>
          <p:cNvSpPr/>
          <p:nvPr/>
        </p:nvSpPr>
        <p:spPr>
          <a:xfrm>
            <a:off x="2341290" y="2235730"/>
            <a:ext cx="2819099" cy="194154"/>
          </a:xfrm>
          <a:prstGeom prst="roundRect">
            <a:avLst/>
          </a:prstGeom>
          <a:solidFill>
            <a:schemeClr val="bg1"/>
          </a:solidFill>
          <a:ln w="6350">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Site and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investigator</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agreements</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Rektangel med rundade hörn 12"/>
          <p:cNvSpPr/>
          <p:nvPr/>
        </p:nvSpPr>
        <p:spPr>
          <a:xfrm>
            <a:off x="5089353" y="4913996"/>
            <a:ext cx="1094014" cy="264942"/>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CRA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training</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1" name="Rektangel med rundade hörn 12"/>
          <p:cNvSpPr/>
          <p:nvPr/>
        </p:nvSpPr>
        <p:spPr>
          <a:xfrm>
            <a:off x="8285639" y="2767196"/>
            <a:ext cx="1256118" cy="315430"/>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Publication</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Rektangel med rundade hörn 12"/>
          <p:cNvSpPr/>
          <p:nvPr/>
        </p:nvSpPr>
        <p:spPr>
          <a:xfrm>
            <a:off x="8285639" y="4926431"/>
            <a:ext cx="1259857" cy="264942"/>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quality</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control</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66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44" y="221719"/>
            <a:ext cx="9623749" cy="855663"/>
          </a:xfrm>
        </p:spPr>
        <p:txBody>
          <a:bodyPr>
            <a:normAutofit/>
          </a:bodyPr>
          <a:lstStyle/>
          <a:p>
            <a:r>
              <a:rPr lang="sv-SE" sz="3200" spc="-5" dirty="0">
                <a:solidFill>
                  <a:srgbClr val="4F9935"/>
                </a:solidFill>
                <a:cs typeface="Arial" panose="020B0604020202020204" pitchFamily="34" charset="0"/>
              </a:rPr>
              <a:t> </a:t>
            </a:r>
            <a:r>
              <a:rPr lang="sv-SE" sz="3200" spc="-5" dirty="0" err="1">
                <a:solidFill>
                  <a:srgbClr val="4F9935"/>
                </a:solidFill>
                <a:cs typeface="Arial" panose="020B0604020202020204" pitchFamily="34" charset="0"/>
              </a:rPr>
              <a:t>We</a:t>
            </a:r>
            <a:r>
              <a:rPr lang="sv-SE" sz="3200" spc="-5" dirty="0">
                <a:solidFill>
                  <a:srgbClr val="4F9935"/>
                </a:solidFill>
                <a:cs typeface="Arial" panose="020B0604020202020204" pitchFamily="34" charset="0"/>
              </a:rPr>
              <a:t> </a:t>
            </a:r>
            <a:r>
              <a:rPr lang="sv-SE" sz="3200" spc="-5" dirty="0" err="1">
                <a:solidFill>
                  <a:srgbClr val="4F9935"/>
                </a:solidFill>
                <a:cs typeface="Arial" panose="020B0604020202020204" pitchFamily="34" charset="0"/>
              </a:rPr>
              <a:t>can</a:t>
            </a:r>
            <a:r>
              <a:rPr lang="sv-SE" sz="3200" spc="-5" dirty="0">
                <a:solidFill>
                  <a:srgbClr val="4F9935"/>
                </a:solidFill>
                <a:cs typeface="Arial" panose="020B0604020202020204" pitchFamily="34" charset="0"/>
              </a:rPr>
              <a:t> support from start to fi</a:t>
            </a:r>
            <a:r>
              <a:rPr lang="sv-SE" sz="3200" dirty="0">
                <a:solidFill>
                  <a:srgbClr val="63A70A"/>
                </a:solidFill>
                <a:cs typeface="Arial" panose="020B0604020202020204" pitchFamily="34" charset="0"/>
              </a:rPr>
              <a:t>nish</a:t>
            </a:r>
            <a:endParaRPr lang="sv-SE" sz="3200" b="1" dirty="0">
              <a:solidFill>
                <a:srgbClr val="5EAA30"/>
              </a:solidFill>
              <a:cs typeface="Arial" panose="020B0604020202020204" pitchFamily="34" charset="0"/>
            </a:endParaRPr>
          </a:p>
        </p:txBody>
      </p:sp>
      <p:sp>
        <p:nvSpPr>
          <p:cNvPr id="4" name="Femhörning 4"/>
          <p:cNvSpPr/>
          <p:nvPr/>
        </p:nvSpPr>
        <p:spPr>
          <a:xfrm>
            <a:off x="2217480" y="1282938"/>
            <a:ext cx="7427237" cy="405924"/>
          </a:xfrm>
          <a:prstGeom prst="homePlate">
            <a:avLst/>
          </a:prstGeom>
          <a:noFill/>
          <a:ln w="38100">
            <a:solidFill>
              <a:srgbClr val="5EAA3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00113"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8" name="Rektangel med rundade hörn 10"/>
          <p:cNvSpPr/>
          <p:nvPr/>
        </p:nvSpPr>
        <p:spPr>
          <a:xfrm>
            <a:off x="2301546" y="1350017"/>
            <a:ext cx="1560059" cy="271765"/>
          </a:xfrm>
          <a:prstGeom prst="roundRect">
            <a:avLst/>
          </a:prstGeom>
          <a:solidFill>
            <a:schemeClr val="bg1"/>
          </a:solidFill>
          <a:ln>
            <a:solidFill>
              <a:srgbClr val="5EAA3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b="1" dirty="0" err="1">
                <a:solidFill>
                  <a:prstClr val="black"/>
                </a:solidFill>
                <a:latin typeface="Arial" panose="020B0604020202020204" pitchFamily="34" charset="0"/>
                <a:cs typeface="Arial" panose="020B0604020202020204" pitchFamily="34" charset="0"/>
              </a:rPr>
              <a:t>Idea</a:t>
            </a:r>
            <a:r>
              <a:rPr lang="sv-SE" sz="800" dirty="0">
                <a:solidFill>
                  <a:prstClr val="black"/>
                </a:solidFill>
                <a:latin typeface="Arial" panose="020B0604020202020204" pitchFamily="34" charset="0"/>
                <a:cs typeface="Arial" panose="020B0604020202020204" pitchFamily="34" charset="0"/>
              </a:rPr>
              <a:t> </a:t>
            </a:r>
            <a:br>
              <a:rPr lang="sv-SE" sz="800" dirty="0">
                <a:solidFill>
                  <a:prstClr val="black"/>
                </a:solidFill>
                <a:latin typeface="Arial" panose="020B0604020202020204" pitchFamily="34" charset="0"/>
                <a:cs typeface="Arial" panose="020B0604020202020204" pitchFamily="34" charset="0"/>
              </a:rPr>
            </a:br>
            <a:r>
              <a:rPr lang="sv-SE" sz="800" dirty="0">
                <a:solidFill>
                  <a:prstClr val="black"/>
                </a:solidFill>
                <a:latin typeface="Arial" panose="020B0604020202020204" pitchFamily="34" charset="0"/>
                <a:cs typeface="Arial" panose="020B0604020202020204" pitchFamily="34" charset="0"/>
              </a:rPr>
              <a:t>D</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esign</a:t>
            </a:r>
            <a:r>
              <a:rPr lang="sv-SE" sz="800" dirty="0">
                <a:solidFill>
                  <a:prstClr val="black"/>
                </a:solidFill>
                <a:latin typeface="Arial" panose="020B0604020202020204" pitchFamily="34" charset="0"/>
                <a:cs typeface="Arial" panose="020B0604020202020204" pitchFamily="34" charset="0"/>
              </a:rPr>
              <a:t> </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planning</a:t>
            </a:r>
          </a:p>
        </p:txBody>
      </p:sp>
      <p:sp>
        <p:nvSpPr>
          <p:cNvPr id="9" name="Rektangel med rundade hörn 13"/>
          <p:cNvSpPr/>
          <p:nvPr/>
        </p:nvSpPr>
        <p:spPr>
          <a:xfrm>
            <a:off x="4027826" y="4843358"/>
            <a:ext cx="5669168" cy="411591"/>
          </a:xfrm>
          <a:prstGeom prst="roundRect">
            <a:avLst/>
          </a:prstGeom>
          <a:solidFill>
            <a:srgbClr val="C9E7F1"/>
          </a:solidFill>
          <a:ln w="31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Monitoring</a:t>
            </a:r>
            <a:endPar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0" name="Grupp 29"/>
          <p:cNvGrpSpPr/>
          <p:nvPr/>
        </p:nvGrpSpPr>
        <p:grpSpPr>
          <a:xfrm>
            <a:off x="2217480" y="1834989"/>
            <a:ext cx="7427238" cy="799299"/>
            <a:chOff x="2495068" y="2524607"/>
            <a:chExt cx="7427237" cy="401424"/>
          </a:xfrm>
          <a:effectLst>
            <a:outerShdw blurRad="63500" sx="102000" sy="102000" algn="ctr" rotWithShape="0">
              <a:prstClr val="black">
                <a:alpha val="40000"/>
              </a:prstClr>
            </a:outerShdw>
          </a:effectLst>
        </p:grpSpPr>
        <p:sp>
          <p:nvSpPr>
            <p:cNvPr id="11" name="Rektangel med rundade hörn 12"/>
            <p:cNvSpPr/>
            <p:nvPr/>
          </p:nvSpPr>
          <p:spPr>
            <a:xfrm>
              <a:off x="2495068" y="2524607"/>
              <a:ext cx="7427237" cy="401424"/>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Project management </a:t>
              </a:r>
            </a:p>
          </p:txBody>
        </p:sp>
        <p:sp>
          <p:nvSpPr>
            <p:cNvPr id="12" name="Rektangel med rundade hörn 20"/>
            <p:cNvSpPr/>
            <p:nvPr/>
          </p:nvSpPr>
          <p:spPr>
            <a:xfrm>
              <a:off x="7061246" y="2582725"/>
              <a:ext cx="1111861" cy="142419"/>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Safety management</a:t>
              </a:r>
            </a:p>
          </p:txBody>
        </p:sp>
        <p:sp>
          <p:nvSpPr>
            <p:cNvPr id="15" name="Rektangel med rundade hörn 28"/>
            <p:cNvSpPr/>
            <p:nvPr/>
          </p:nvSpPr>
          <p:spPr>
            <a:xfrm>
              <a:off x="2618878" y="2589724"/>
              <a:ext cx="2819099" cy="97508"/>
            </a:xfrm>
            <a:prstGeom prst="roundRect">
              <a:avLst/>
            </a:prstGeom>
            <a:solidFill>
              <a:schemeClr val="bg1"/>
            </a:solidFill>
            <a:ln w="6350">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Project</a:t>
              </a:r>
              <a:r>
                <a:rPr kumimoji="0" lang="sv-SE" sz="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plan</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Rektangel med rundade hörn 29"/>
            <p:cNvSpPr/>
            <p:nvPr/>
          </p:nvSpPr>
          <p:spPr>
            <a:xfrm>
              <a:off x="8563226" y="2586224"/>
              <a:ext cx="1256118"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closure</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activities</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8" name="Grupp 37"/>
          <p:cNvGrpSpPr/>
          <p:nvPr/>
        </p:nvGrpSpPr>
        <p:grpSpPr>
          <a:xfrm>
            <a:off x="4042173" y="2696541"/>
            <a:ext cx="5607358" cy="778050"/>
            <a:chOff x="4314946" y="2905343"/>
            <a:chExt cx="5607358" cy="778050"/>
          </a:xfrm>
          <a:effectLst>
            <a:outerShdw blurRad="63500" sx="102000" sy="102000" algn="ctr" rotWithShape="0">
              <a:prstClr val="black">
                <a:alpha val="40000"/>
              </a:prstClr>
            </a:outerShdw>
          </a:effectLst>
        </p:grpSpPr>
        <p:sp>
          <p:nvSpPr>
            <p:cNvPr id="16" name="Rektangel med rundade hörn 27"/>
            <p:cNvSpPr/>
            <p:nvPr/>
          </p:nvSpPr>
          <p:spPr>
            <a:xfrm>
              <a:off x="4314946" y="2905343"/>
              <a:ext cx="5607358" cy="778050"/>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Medical </a:t>
              </a:r>
              <a:r>
                <a:rPr kumimoji="0" lang="sv-SE" sz="11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writing</a:t>
              </a:r>
              <a:endPar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ektangel med rundade hörn 12"/>
            <p:cNvSpPr/>
            <p:nvPr/>
          </p:nvSpPr>
          <p:spPr>
            <a:xfrm>
              <a:off x="4411472" y="2952058"/>
              <a:ext cx="1256118" cy="315430"/>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Protocol</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ktangel med rundade hörn 14"/>
            <p:cNvSpPr/>
            <p:nvPr/>
          </p:nvSpPr>
          <p:spPr>
            <a:xfrm>
              <a:off x="4415631" y="3308291"/>
              <a:ext cx="1251959" cy="330948"/>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Submission/</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Ethical</a:t>
              </a:r>
              <a:r>
                <a:rPr kumimoji="0" lang="sv-SE" sz="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review</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sp>
        <p:nvSpPr>
          <p:cNvPr id="14" name="Rektangel med rundade hörn 27"/>
          <p:cNvSpPr/>
          <p:nvPr/>
        </p:nvSpPr>
        <p:spPr>
          <a:xfrm>
            <a:off x="4027826" y="4356085"/>
            <a:ext cx="5669168" cy="368994"/>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100" b="1" dirty="0">
                <a:solidFill>
                  <a:prstClr val="black"/>
                </a:solidFill>
                <a:latin typeface="Arial" panose="020B0604020202020204" pitchFamily="34" charset="0"/>
                <a:cs typeface="Arial" panose="020B0604020202020204" pitchFamily="34" charset="0"/>
              </a:rPr>
              <a:t>Clinical</a:t>
            </a: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Event </a:t>
            </a:r>
            <a:r>
              <a:rPr lang="sv-SE" sz="1100" b="1" dirty="0" err="1">
                <a:solidFill>
                  <a:prstClr val="black"/>
                </a:solidFill>
                <a:latin typeface="Arial" panose="020B0604020202020204" pitchFamily="34" charset="0"/>
                <a:cs typeface="Arial" panose="020B0604020202020204" pitchFamily="34" charset="0"/>
              </a:rPr>
              <a:t>Adjudication</a:t>
            </a: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(CEA)</a:t>
            </a:r>
          </a:p>
        </p:txBody>
      </p:sp>
      <p:grpSp>
        <p:nvGrpSpPr>
          <p:cNvPr id="39" name="Grupp 38"/>
          <p:cNvGrpSpPr/>
          <p:nvPr/>
        </p:nvGrpSpPr>
        <p:grpSpPr>
          <a:xfrm>
            <a:off x="4027826" y="3531618"/>
            <a:ext cx="5636052" cy="767440"/>
            <a:chOff x="4289163" y="3768443"/>
            <a:chExt cx="5529591" cy="767440"/>
          </a:xfrm>
          <a:effectLst>
            <a:outerShdw blurRad="63500" sx="102000" sy="102000" algn="ctr" rotWithShape="0">
              <a:prstClr val="black">
                <a:alpha val="40000"/>
              </a:prstClr>
            </a:outerShdw>
          </a:effectLst>
        </p:grpSpPr>
        <p:sp>
          <p:nvSpPr>
            <p:cNvPr id="25" name="Rektangel med rundade hörn 27"/>
            <p:cNvSpPr/>
            <p:nvPr/>
          </p:nvSpPr>
          <p:spPr>
            <a:xfrm>
              <a:off x="4289163" y="3768443"/>
              <a:ext cx="5529591" cy="767440"/>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 Management</a:t>
              </a:r>
            </a:p>
          </p:txBody>
        </p:sp>
        <p:sp>
          <p:nvSpPr>
            <p:cNvPr id="26" name="Rektangel med rundade hörn 12"/>
            <p:cNvSpPr/>
            <p:nvPr/>
          </p:nvSpPr>
          <p:spPr>
            <a:xfrm>
              <a:off x="4412260" y="3864789"/>
              <a:ext cx="1256118"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eCRF</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paper-CRF</a:t>
              </a:r>
            </a:p>
          </p:txBody>
        </p:sp>
        <p:sp>
          <p:nvSpPr>
            <p:cNvPr id="27" name="Rektangel med rundade hörn 14"/>
            <p:cNvSpPr/>
            <p:nvPr/>
          </p:nvSpPr>
          <p:spPr>
            <a:xfrm>
              <a:off x="4412260" y="4200336"/>
              <a:ext cx="5286681"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dirty="0">
                  <a:solidFill>
                    <a:prstClr val="black"/>
                  </a:solidFill>
                  <a:latin typeface="Arial" panose="020B0604020202020204" pitchFamily="34" charset="0"/>
                  <a:cs typeface="Arial" panose="020B0604020202020204" pitchFamily="34" charset="0"/>
                </a:rPr>
                <a:t>Clinical D</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atabase</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grpSp>
        <p:nvGrpSpPr>
          <p:cNvPr id="3" name="Grupp 2"/>
          <p:cNvGrpSpPr/>
          <p:nvPr/>
        </p:nvGrpSpPr>
        <p:grpSpPr>
          <a:xfrm>
            <a:off x="2217480" y="5340032"/>
            <a:ext cx="7479514" cy="730683"/>
            <a:chOff x="2547257" y="5590930"/>
            <a:chExt cx="7375531" cy="730683"/>
          </a:xfrm>
          <a:effectLst>
            <a:outerShdw blurRad="63500" sx="102000" sy="102000" algn="ctr" rotWithShape="0">
              <a:prstClr val="black">
                <a:alpha val="40000"/>
              </a:prstClr>
            </a:outerShdw>
          </a:effectLst>
        </p:grpSpPr>
        <p:sp>
          <p:nvSpPr>
            <p:cNvPr id="10" name="Rektangel med rundade hörn 13"/>
            <p:cNvSpPr/>
            <p:nvPr/>
          </p:nvSpPr>
          <p:spPr>
            <a:xfrm>
              <a:off x="2547257" y="5590930"/>
              <a:ext cx="7375531" cy="730683"/>
            </a:xfrm>
            <a:prstGeom prst="roundRect">
              <a:avLst/>
            </a:prstGeom>
            <a:solidFill>
              <a:srgbClr val="C9E7F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Biostatistics</a:t>
              </a:r>
              <a:endParaRPr kumimoji="0" lang="sv-SE"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ktangel med rundade hörn 12"/>
            <p:cNvSpPr/>
            <p:nvPr/>
          </p:nvSpPr>
          <p:spPr>
            <a:xfrm>
              <a:off x="8562423" y="5676076"/>
              <a:ext cx="1256118"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Reporting</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Rektangel med rundade hörn 12"/>
            <p:cNvSpPr/>
            <p:nvPr/>
          </p:nvSpPr>
          <p:spPr>
            <a:xfrm>
              <a:off x="2630154" y="5670889"/>
              <a:ext cx="2819099"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design</a:t>
              </a:r>
            </a:p>
          </p:txBody>
        </p:sp>
        <p:sp>
          <p:nvSpPr>
            <p:cNvPr id="28" name="Rektangel med rundade hörn 12"/>
            <p:cNvSpPr/>
            <p:nvPr/>
          </p:nvSpPr>
          <p:spPr>
            <a:xfrm>
              <a:off x="8560774" y="5987465"/>
              <a:ext cx="1160385"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Analysis</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1" name="Rektangel med rundade hörn 10"/>
          <p:cNvSpPr/>
          <p:nvPr/>
        </p:nvSpPr>
        <p:spPr>
          <a:xfrm>
            <a:off x="3939822" y="1347571"/>
            <a:ext cx="4267600" cy="271765"/>
          </a:xfrm>
          <a:prstGeom prst="roundRect">
            <a:avLst/>
          </a:prstGeom>
          <a:solidFill>
            <a:schemeClr val="bg1"/>
          </a:solidFill>
          <a:ln>
            <a:solidFill>
              <a:srgbClr val="5EAA3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Conduct</a:t>
            </a:r>
            <a:r>
              <a:rPr kumimoji="0" lang="sv-SE" sz="8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and operations</a:t>
            </a:r>
            <a:endParaRPr kumimoji="0" lang="sv-SE"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ktangel med rundade hörn 10"/>
          <p:cNvSpPr/>
          <p:nvPr/>
        </p:nvSpPr>
        <p:spPr>
          <a:xfrm>
            <a:off x="8285640" y="1344382"/>
            <a:ext cx="1176767" cy="271765"/>
          </a:xfrm>
          <a:prstGeom prst="roundRect">
            <a:avLst/>
          </a:prstGeom>
          <a:solidFill>
            <a:schemeClr val="bg1"/>
          </a:solidFill>
          <a:ln>
            <a:solidFill>
              <a:srgbClr val="5EAA3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Close-</a:t>
            </a:r>
            <a:r>
              <a:rPr kumimoji="0" lang="sv-SE" sz="8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out</a:t>
            </a:r>
            <a:endParaRPr kumimoji="0" lang="sv-SE"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Rektangel med rundade hörn 12"/>
          <p:cNvSpPr/>
          <p:nvPr/>
        </p:nvSpPr>
        <p:spPr>
          <a:xfrm>
            <a:off x="8285639" y="3588942"/>
            <a:ext cx="1256118" cy="315430"/>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report</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ktangel med rundade hörn 12"/>
          <p:cNvSpPr/>
          <p:nvPr/>
        </p:nvSpPr>
        <p:spPr>
          <a:xfrm>
            <a:off x="4153293" y="4911215"/>
            <a:ext cx="810593"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Monitoring</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plan</a:t>
            </a:r>
          </a:p>
        </p:txBody>
      </p:sp>
      <p:sp>
        <p:nvSpPr>
          <p:cNvPr id="35" name="Rektangel med rundade hörn 12"/>
          <p:cNvSpPr/>
          <p:nvPr/>
        </p:nvSpPr>
        <p:spPr>
          <a:xfrm>
            <a:off x="2301546" y="5736567"/>
            <a:ext cx="2237797" cy="270505"/>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Statistical</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sv-SE" sz="800" dirty="0" err="1">
                <a:solidFill>
                  <a:prstClr val="black"/>
                </a:solidFill>
                <a:latin typeface="Arial" panose="020B0604020202020204" pitchFamily="34" charset="0"/>
                <a:cs typeface="Arial" panose="020B0604020202020204" pitchFamily="34" charset="0"/>
              </a:rPr>
              <a:t>a</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nalysis</a:t>
            </a:r>
            <a:r>
              <a:rPr kumimoji="0" lang="sv-SE" sz="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plan</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Rektangel med rundade hörn 28"/>
          <p:cNvSpPr/>
          <p:nvPr/>
        </p:nvSpPr>
        <p:spPr>
          <a:xfrm>
            <a:off x="2341290" y="2235730"/>
            <a:ext cx="2819099" cy="194154"/>
          </a:xfrm>
          <a:prstGeom prst="roundRect">
            <a:avLst/>
          </a:prstGeom>
          <a:solidFill>
            <a:schemeClr val="bg1"/>
          </a:solidFill>
          <a:ln w="6350">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Site and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investigator</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agreements</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Rektangel med rundade hörn 12"/>
          <p:cNvSpPr/>
          <p:nvPr/>
        </p:nvSpPr>
        <p:spPr>
          <a:xfrm>
            <a:off x="5089353" y="4913996"/>
            <a:ext cx="1094014" cy="264942"/>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CRA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training</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1" name="Rektangel med rundade hörn 12"/>
          <p:cNvSpPr/>
          <p:nvPr/>
        </p:nvSpPr>
        <p:spPr>
          <a:xfrm>
            <a:off x="8285639" y="2767196"/>
            <a:ext cx="1256118" cy="315430"/>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Publication</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Rektangel med rundade hörn 12"/>
          <p:cNvSpPr/>
          <p:nvPr/>
        </p:nvSpPr>
        <p:spPr>
          <a:xfrm>
            <a:off x="8285639" y="4926431"/>
            <a:ext cx="1259857" cy="264942"/>
          </a:xfrm>
          <a:prstGeom prst="roundRect">
            <a:avLst/>
          </a:prstGeom>
          <a:solidFill>
            <a:schemeClr val="bg1"/>
          </a:solidFill>
          <a:ln w="3175">
            <a:solidFill>
              <a:srgbClr val="5EAA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quality</a:t>
            </a:r>
            <a:r>
              <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control</a:t>
            </a: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2" name="Bildobjekt 3" descr="Macintosh HD:Users:andreasruck:Box Sync:FULL REVASC:FULL REVASC LOGO lore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95208">
            <a:off x="7555110" y="797110"/>
            <a:ext cx="4591050" cy="682408"/>
          </a:xfrm>
          <a:prstGeom prst="rect">
            <a:avLst/>
          </a:prstGeom>
          <a:solidFill>
            <a:schemeClr val="bg1"/>
          </a:solidFill>
          <a:ln>
            <a:noFill/>
          </a:ln>
          <a:extLst/>
        </p:spPr>
      </p:pic>
    </p:spTree>
    <p:extLst>
      <p:ext uri="{BB962C8B-B14F-4D97-AF65-F5344CB8AC3E}">
        <p14:creationId xmlns:p14="http://schemas.microsoft.com/office/powerpoint/2010/main" val="399766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842785" y="198280"/>
            <a:ext cx="10023976" cy="855662"/>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300" b="1" kern="1200" spc="0" baseline="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0" i="0" u="none" strike="noStrike" kern="1200" cap="none" spc="0" normalizeH="0" baseline="0" noProof="0" dirty="0">
                <a:ln>
                  <a:noFill/>
                </a:ln>
                <a:solidFill>
                  <a:srgbClr val="63A70A"/>
                </a:solidFill>
                <a:effectLst/>
                <a:uLnTx/>
                <a:uFillTx/>
                <a:latin typeface="Arial" panose="020B0604020202020204" pitchFamily="34" charset="0"/>
                <a:cs typeface="Arial" panose="020B0604020202020204" pitchFamily="34" charset="0"/>
              </a:rPr>
              <a:t> W</a:t>
            </a:r>
            <a:r>
              <a:rPr lang="sv-SE" sz="3200" b="0" dirty="0">
                <a:solidFill>
                  <a:srgbClr val="63A70A"/>
                </a:solidFill>
                <a:latin typeface="Arial" panose="020B0604020202020204" pitchFamily="34" charset="0"/>
                <a:cs typeface="Arial" panose="020B0604020202020204" pitchFamily="34" charset="0"/>
              </a:rPr>
              <a:t>ho </a:t>
            </a:r>
            <a:r>
              <a:rPr lang="sv-SE" sz="3200" b="0" dirty="0" err="1">
                <a:solidFill>
                  <a:srgbClr val="63A70A"/>
                </a:solidFill>
                <a:latin typeface="Arial" panose="020B0604020202020204" pitchFamily="34" charset="0"/>
                <a:cs typeface="Arial" panose="020B0604020202020204" pitchFamily="34" charset="0"/>
              </a:rPr>
              <a:t>we</a:t>
            </a:r>
            <a:r>
              <a:rPr lang="sv-SE" sz="3200" b="0" dirty="0">
                <a:solidFill>
                  <a:srgbClr val="63A70A"/>
                </a:solidFill>
                <a:latin typeface="Arial" panose="020B0604020202020204" pitchFamily="34" charset="0"/>
                <a:cs typeface="Arial" panose="020B0604020202020204" pitchFamily="34" charset="0"/>
              </a:rPr>
              <a:t> </a:t>
            </a:r>
            <a:r>
              <a:rPr lang="sv-SE" sz="3200" b="0" dirty="0" err="1">
                <a:solidFill>
                  <a:srgbClr val="63A70A"/>
                </a:solidFill>
                <a:latin typeface="Arial" panose="020B0604020202020204" pitchFamily="34" charset="0"/>
                <a:cs typeface="Arial" panose="020B0604020202020204" pitchFamily="34" charset="0"/>
              </a:rPr>
              <a:t>are</a:t>
            </a:r>
            <a:endParaRPr kumimoji="0" lang="sv-SE" sz="3200" b="0" i="0" u="none" strike="noStrike" kern="1200" cap="none" spc="0" normalizeH="0" baseline="0" noProof="0" dirty="0">
              <a:ln>
                <a:noFill/>
              </a:ln>
              <a:solidFill>
                <a:srgbClr val="63A70A"/>
              </a:solidFill>
              <a:effectLst/>
              <a:uLnTx/>
              <a:uFillTx/>
              <a:latin typeface="Arial" panose="020B0604020202020204" pitchFamily="34" charset="0"/>
              <a:cs typeface="Arial" panose="020B0604020202020204" pitchFamily="34" charset="0"/>
            </a:endParaRPr>
          </a:p>
        </p:txBody>
      </p:sp>
      <p:sp>
        <p:nvSpPr>
          <p:cNvPr id="21" name="Text Placeholder 4"/>
          <p:cNvSpPr txBox="1">
            <a:spLocks/>
          </p:cNvSpPr>
          <p:nvPr/>
        </p:nvSpPr>
        <p:spPr>
          <a:xfrm>
            <a:off x="651510" y="1323177"/>
            <a:ext cx="8794847" cy="666875"/>
          </a:xfrm>
          <a:prstGeom prst="roundRect">
            <a:avLst/>
          </a:prstGeom>
          <a:noFill/>
          <a:ln w="38100">
            <a:solidFill>
              <a:srgbClr val="7DC06A"/>
            </a:solidFill>
          </a:ln>
          <a:effectLst/>
        </p:spPr>
        <p:txBody>
          <a:bodyPr vert="horz" lIns="0" tIns="0" rIns="0" bIns="0" numCol="1"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prstClr val="black"/>
                </a:solidFill>
                <a:effectLst/>
                <a:uLnTx/>
                <a:uFillTx/>
                <a:latin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Clinical Research </a:t>
            </a:r>
            <a:r>
              <a:rPr kumimoji="0" lang="sv-SE"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Section</a:t>
            </a:r>
            <a:endParaRPr kumimoji="0" lang="sv-SE"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94408" y="3351242"/>
            <a:ext cx="2155273" cy="34778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Clinical Project Managers (CPM)</a:t>
            </a:r>
            <a:b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Coordinate, lead, and report all parts of a clinical study / project in accordance with budget, schedule, study protocols, standards / guidelines, SOP’s</a:t>
            </a:r>
            <a:r>
              <a:rPr kumimoji="0" lang="sv-S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sv-S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Development </a:t>
            </a:r>
            <a:r>
              <a:rPr kumimoji="0" lang="sv-SE" sz="1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of</a:t>
            </a:r>
            <a:r>
              <a:rPr kumimoji="0" lang="sv-S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Study</a:t>
            </a:r>
            <a:r>
              <a:rPr kumimoji="0" lang="sv-S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Protocols</a:t>
            </a:r>
            <a:r>
              <a:rPr kumimoji="0" lang="sv-S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sv-SE" sz="1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applications</a:t>
            </a:r>
            <a:r>
              <a:rPr kumimoji="0" lang="sv-S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 RA/EC</a:t>
            </a:r>
            <a:br>
              <a:rPr kumimoji="0" lang="sv-SE"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Advice/Consultations to academic researchers and industry</a:t>
            </a:r>
            <a:b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Training</a:t>
            </a:r>
            <a:br>
              <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TextBox 29"/>
          <p:cNvSpPr txBox="1"/>
          <p:nvPr/>
        </p:nvSpPr>
        <p:spPr>
          <a:xfrm>
            <a:off x="3064192" y="3401191"/>
            <a:ext cx="2154004" cy="313932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5" normalizeH="0" baseline="0" noProof="0" dirty="0" err="1">
                <a:ln>
                  <a:noFill/>
                </a:ln>
                <a:solidFill>
                  <a:prstClr val="black"/>
                </a:solidFill>
                <a:effectLst/>
                <a:uLnTx/>
                <a:uFillTx/>
                <a:latin typeface="Arial" panose="020B0604020202020204" pitchFamily="34" charset="0"/>
                <a:cs typeface="Arial" panose="020B0604020202020204" pitchFamily="34" charset="0"/>
              </a:rPr>
              <a:t>CRAs</a:t>
            </a:r>
            <a: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/monitors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Site management</a:t>
            </a:r>
            <a:b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Quality assurance of data and the process for collecting / handling data: </a:t>
            </a:r>
            <a:b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Monitoring (SSV, SIV, MV, COV) </a:t>
            </a:r>
            <a:b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Source data verification / SDV</a:t>
            </a:r>
            <a:b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Collecting and filing of study documents prior to study start and during the conduct of the study </a:t>
            </a:r>
          </a:p>
          <a:p>
            <a:pPr marL="171450" lvl="0" indent="-171450">
              <a:buFont typeface="Arial" panose="020B0604020202020204" pitchFamily="34" charset="0"/>
              <a:buChar char="•"/>
              <a:defRPr/>
            </a:pPr>
            <a:endParaRPr lang="en-US" sz="1100" kern="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kern="0" dirty="0">
                <a:solidFill>
                  <a:prstClr val="black"/>
                </a:solidFill>
                <a:latin typeface="Arial" panose="020B0604020202020204" pitchFamily="34" charset="0"/>
                <a:cs typeface="Arial" panose="020B0604020202020204" pitchFamily="34" charset="0"/>
              </a:rPr>
              <a:t>Training</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TextBox 30"/>
          <p:cNvSpPr txBox="1"/>
          <p:nvPr/>
        </p:nvSpPr>
        <p:spPr>
          <a:xfrm>
            <a:off x="5391630" y="3480154"/>
            <a:ext cx="2294238" cy="3067506"/>
          </a:xfrm>
          <a:prstGeom prst="rect">
            <a:avLst/>
          </a:prstGeom>
          <a:noFill/>
        </p:spPr>
        <p:txBody>
          <a:bodyPr wrap="square" rtlCol="0">
            <a:spAutoFit/>
          </a:bodyPr>
          <a:lstStyle/>
          <a:p>
            <a:pPr marL="184150" marR="0" lvl="0" indent="-171450" algn="l" defTabSz="914400" rtl="0" eaLnBrk="1" fontAlgn="auto" latinLnBrk="0" hangingPunct="1">
              <a:lnSpc>
                <a:spcPct val="100000"/>
              </a:lnSpc>
              <a:spcBef>
                <a:spcPts val="1390"/>
              </a:spcBef>
              <a:spcAft>
                <a:spcPts val="0"/>
              </a:spcAft>
              <a:buClrTx/>
              <a:buSzTx/>
              <a:buFont typeface="Arial" panose="020B0604020202020204" pitchFamily="34" charset="0"/>
              <a:buChar char="•"/>
              <a:tabLst>
                <a:tab pos="469265" algn="l"/>
                <a:tab pos="469900" algn="l"/>
              </a:tabLst>
              <a:defRPr/>
            </a:pPr>
            <a: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D</a:t>
            </a:r>
            <a:r>
              <a:rPr kumimoji="0" lang="sv-SE" sz="1100" b="0" i="0" u="none" strike="noStrike" kern="0" cap="none" spc="-5" normalizeH="0" baseline="0" noProof="0" dirty="0" err="1">
                <a:ln>
                  <a:noFill/>
                </a:ln>
                <a:solidFill>
                  <a:prstClr val="black"/>
                </a:solidFill>
                <a:effectLst/>
                <a:uLnTx/>
                <a:uFillTx/>
                <a:latin typeface="Arial" panose="020B0604020202020204" pitchFamily="34" charset="0"/>
                <a:cs typeface="Arial" panose="020B0604020202020204" pitchFamily="34" charset="0"/>
              </a:rPr>
              <a:t>ata</a:t>
            </a:r>
            <a:r>
              <a:rPr kumimoji="0" lang="sv-SE" sz="1100" b="0" i="0" u="none" strike="noStrike" kern="0" cap="none" spc="-4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sv-SE" sz="1100" b="0" i="0" u="none" strike="noStrike" kern="0" cap="none" spc="-5" normalizeH="0" baseline="0" noProof="0" dirty="0" err="1">
                <a:ln>
                  <a:noFill/>
                </a:ln>
                <a:solidFill>
                  <a:prstClr val="black"/>
                </a:solidFill>
                <a:effectLst/>
                <a:uLnTx/>
                <a:uFillTx/>
                <a:latin typeface="Arial" panose="020B0604020202020204" pitchFamily="34" charset="0"/>
                <a:cs typeface="Arial" panose="020B0604020202020204" pitchFamily="34" charset="0"/>
              </a:rPr>
              <a:t>anagers</a:t>
            </a:r>
            <a: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(DM)</a:t>
            </a:r>
          </a:p>
          <a:p>
            <a:pPr marL="184150" marR="0" lvl="0" indent="-171450" algn="l" defTabSz="914400" rtl="0" eaLnBrk="1" fontAlgn="auto" latinLnBrk="0" hangingPunct="1">
              <a:lnSpc>
                <a:spcPct val="100000"/>
              </a:lnSpc>
              <a:spcBef>
                <a:spcPts val="1390"/>
              </a:spcBef>
              <a:spcAft>
                <a:spcPts val="0"/>
              </a:spcAft>
              <a:buClrTx/>
              <a:buSzTx/>
              <a:buFont typeface="Arial" panose="020B0604020202020204" pitchFamily="34" charset="0"/>
              <a:buChar char="•"/>
              <a:tabLst>
                <a:tab pos="469265" algn="l"/>
                <a:tab pos="469900" algn="l"/>
              </a:tabLst>
              <a:defRPr/>
            </a:pP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EDC systems:</a:t>
            </a:r>
            <a:b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9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Viedoc</a:t>
            </a:r>
            <a: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MACRO, </a:t>
            </a:r>
            <a:r>
              <a:rPr kumimoji="0" lang="sv-SE" sz="9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Ethical</a:t>
            </a:r>
            <a: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sv-SE" sz="9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eAdjudication</a:t>
            </a:r>
            <a: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9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REDCap</a:t>
            </a:r>
            <a: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installation + </a:t>
            </a:r>
            <a:r>
              <a:rPr kumimoji="0" lang="sv-SE" sz="9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Superuser</a:t>
            </a:r>
            <a: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9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function</a:t>
            </a:r>
            <a: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(2020) , </a:t>
            </a:r>
            <a:r>
              <a:rPr kumimoji="0" lang="sv-SE" sz="9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Validated</a:t>
            </a:r>
            <a:r>
              <a:rPr kumimoji="0" lang="sv-SE" sz="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endPar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84150" marR="0" lvl="0" indent="-171450" algn="l" defTabSz="914400" rtl="0" eaLnBrk="1" fontAlgn="auto" latinLnBrk="0" hangingPunct="1">
              <a:lnSpc>
                <a:spcPct val="100000"/>
              </a:lnSpc>
              <a:spcBef>
                <a:spcPts val="1390"/>
              </a:spcBef>
              <a:spcAft>
                <a:spcPts val="0"/>
              </a:spcAft>
              <a:buClrTx/>
              <a:buSzTx/>
              <a:buFont typeface="Arial" panose="020B0604020202020204" pitchFamily="34" charset="0"/>
              <a:buChar char="•"/>
              <a:tabLst>
                <a:tab pos="469265" algn="l"/>
                <a:tab pos="469900" algn="l"/>
              </a:tabLst>
              <a:defRPr/>
            </a:pPr>
            <a:r>
              <a:rPr kumimoji="0" lang="sv-SE" sz="11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eCRF</a:t>
            </a: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/paper CRF </a:t>
            </a:r>
          </a:p>
          <a:p>
            <a:pPr marL="184150" marR="0" lvl="0" indent="-171450" algn="l" defTabSz="914400" rtl="0" eaLnBrk="1" fontAlgn="auto" latinLnBrk="0" hangingPunct="1">
              <a:lnSpc>
                <a:spcPct val="100000"/>
              </a:lnSpc>
              <a:spcBef>
                <a:spcPts val="1390"/>
              </a:spcBef>
              <a:spcAft>
                <a:spcPts val="0"/>
              </a:spcAft>
              <a:buClrTx/>
              <a:buSzTx/>
              <a:buFont typeface="Arial" panose="020B0604020202020204" pitchFamily="34" charset="0"/>
              <a:buChar char="•"/>
              <a:tabLst>
                <a:tab pos="469265" algn="l"/>
                <a:tab pos="469900" algn="l"/>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Builds databases, validation + documentation</a:t>
            </a:r>
          </a:p>
          <a:p>
            <a:pPr marL="184150" marR="0" lvl="0" indent="-171450" algn="l" defTabSz="914400" rtl="0" eaLnBrk="1" fontAlgn="auto" latinLnBrk="0" hangingPunct="1">
              <a:lnSpc>
                <a:spcPct val="100000"/>
              </a:lnSpc>
              <a:spcBef>
                <a:spcPts val="1390"/>
              </a:spcBef>
              <a:spcAft>
                <a:spcPts val="0"/>
              </a:spcAft>
              <a:buClrTx/>
              <a:buSzTx/>
              <a:buFont typeface="Arial" panose="020B0604020202020204" pitchFamily="34" charset="0"/>
              <a:buChar char="•"/>
              <a:tabLst>
                <a:tab pos="469265" algn="l"/>
                <a:tab pos="469900" algn="l"/>
              </a:tabLst>
              <a:defRPr/>
            </a:pPr>
            <a:r>
              <a:rPr kumimoji="0" lang="sv-SE" sz="11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Programming</a:t>
            </a: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1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of</a:t>
            </a: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1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logical</a:t>
            </a: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1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controls</a:t>
            </a:r>
            <a:endPar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84150" marR="0" lvl="0" indent="-171450" algn="l" defTabSz="914400" rtl="0" eaLnBrk="1" fontAlgn="auto" latinLnBrk="0" hangingPunct="1">
              <a:lnSpc>
                <a:spcPct val="100000"/>
              </a:lnSpc>
              <a:spcBef>
                <a:spcPts val="1390"/>
              </a:spcBef>
              <a:spcAft>
                <a:spcPts val="0"/>
              </a:spcAft>
              <a:buClrTx/>
              <a:buSzTx/>
              <a:buFont typeface="Arial" panose="020B0604020202020204" pitchFamily="34" charset="0"/>
              <a:buChar char="•"/>
              <a:tabLst>
                <a:tab pos="469265" algn="l"/>
                <a:tab pos="469900" algn="l"/>
              </a:tabLst>
              <a:defRPr/>
            </a:pP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Import/export </a:t>
            </a:r>
            <a:r>
              <a:rPr kumimoji="0" lang="sv-SE" sz="11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of</a:t>
            </a: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data (</a:t>
            </a:r>
            <a:r>
              <a:rPr kumimoji="0" lang="sv-SE" sz="11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eg</a:t>
            </a: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1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registries</a:t>
            </a: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1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lab</a:t>
            </a:r>
            <a:r>
              <a:rPr kumimoji="0" lang="sv-SE"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 Sponsor)</a:t>
            </a:r>
            <a:endPar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TextBox 16"/>
          <p:cNvSpPr txBox="1"/>
          <p:nvPr/>
        </p:nvSpPr>
        <p:spPr>
          <a:xfrm>
            <a:off x="7641127" y="3488146"/>
            <a:ext cx="2154004" cy="155427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CEA Project Managers/ </a:t>
            </a:r>
            <a:r>
              <a:rPr kumimoji="0" lang="sv-SE" sz="1100" b="0" i="0" u="none" strike="noStrike" kern="0" cap="none" spc="-5" normalizeH="0" baseline="0" noProof="0" dirty="0" err="1">
                <a:ln>
                  <a:noFill/>
                </a:ln>
                <a:solidFill>
                  <a:prstClr val="black"/>
                </a:solidFill>
                <a:effectLst/>
                <a:uLnTx/>
                <a:uFillTx/>
                <a:latin typeface="Arial" panose="020B0604020202020204" pitchFamily="34" charset="0"/>
                <a:cs typeface="Arial" panose="020B0604020202020204" pitchFamily="34" charset="0"/>
              </a:rPr>
              <a:t>Coordinators</a:t>
            </a:r>
            <a: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CEA Monitors, CEA Administrators</a:t>
            </a:r>
            <a:b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Systematic and independent review of medical events in clinical trials </a:t>
            </a:r>
            <a:endParaRPr kumimoji="0" lang="sv-SE" sz="1100" b="0" i="0" u="none" strike="noStrike" kern="0" cap="none" spc="-5"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914BBFE-0F7D-4C78-B020-01FAAD741D40}"/>
              </a:ext>
            </a:extLst>
          </p:cNvPr>
          <p:cNvGrpSpPr/>
          <p:nvPr/>
        </p:nvGrpSpPr>
        <p:grpSpPr>
          <a:xfrm>
            <a:off x="651510" y="2178136"/>
            <a:ext cx="11011633" cy="1080592"/>
            <a:chOff x="651510" y="2178136"/>
            <a:chExt cx="11011633" cy="1080592"/>
          </a:xfrm>
        </p:grpSpPr>
        <p:sp>
          <p:nvSpPr>
            <p:cNvPr id="22" name="Text Placeholder 4"/>
            <p:cNvSpPr txBox="1">
              <a:spLocks/>
            </p:cNvSpPr>
            <p:nvPr/>
          </p:nvSpPr>
          <p:spPr>
            <a:xfrm>
              <a:off x="5391630" y="2211479"/>
              <a:ext cx="1772519" cy="1047249"/>
            </a:xfrm>
            <a:prstGeom prst="roundRect">
              <a:avLst/>
            </a:prstGeom>
            <a:noFill/>
            <a:ln w="38100">
              <a:solidFill>
                <a:srgbClr val="7DC06A"/>
              </a:solidFill>
            </a:ln>
            <a:effectLst/>
          </p:spPr>
          <p:txBody>
            <a:bodyPr vert="horz" lIns="0" tIns="0" rIns="0" bIns="0" numCol="1"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prstClr val="black"/>
                  </a:solidFill>
                  <a:effectLst/>
                  <a:uLnTx/>
                  <a:uFillTx/>
                  <a:latin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 Management</a:t>
              </a:r>
            </a:p>
          </p:txBody>
        </p:sp>
        <p:sp>
          <p:nvSpPr>
            <p:cNvPr id="23" name="Text Placeholder 4"/>
            <p:cNvSpPr txBox="1">
              <a:spLocks/>
            </p:cNvSpPr>
            <p:nvPr/>
          </p:nvSpPr>
          <p:spPr>
            <a:xfrm>
              <a:off x="651510" y="2194255"/>
              <a:ext cx="1841070" cy="1047250"/>
            </a:xfrm>
            <a:prstGeom prst="roundRect">
              <a:avLst/>
            </a:prstGeom>
            <a:noFill/>
            <a:ln w="38100">
              <a:solidFill>
                <a:srgbClr val="7DC06A"/>
              </a:solidFill>
            </a:ln>
            <a:effectLst/>
          </p:spPr>
          <p:txBody>
            <a:bodyPr vert="horz" lIns="0" tIns="0" rIns="0" bIns="0" numCol="1"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Clinical Project Management</a:t>
              </a:r>
            </a:p>
          </p:txBody>
        </p:sp>
        <p:sp>
          <p:nvSpPr>
            <p:cNvPr id="24" name="Text Placeholder 4"/>
            <p:cNvSpPr txBox="1">
              <a:spLocks/>
            </p:cNvSpPr>
            <p:nvPr/>
          </p:nvSpPr>
          <p:spPr>
            <a:xfrm>
              <a:off x="3064192" y="2211478"/>
              <a:ext cx="1850460" cy="1047250"/>
            </a:xfrm>
            <a:prstGeom prst="roundRect">
              <a:avLst/>
            </a:prstGeom>
            <a:noFill/>
            <a:ln w="38100">
              <a:solidFill>
                <a:srgbClr val="7DC06A"/>
              </a:solidFill>
            </a:ln>
            <a:effectLst/>
          </p:spPr>
          <p:txBody>
            <a:bodyPr vert="horz" lIns="0" tIns="0" rIns="0" bIns="0" numCol="1"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prstClr val="black"/>
                  </a:solidFill>
                  <a:effectLst/>
                  <a:uLnTx/>
                  <a:uFillTx/>
                  <a:latin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Monitoring</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16" name="Text Placeholder 4"/>
            <p:cNvSpPr txBox="1">
              <a:spLocks/>
            </p:cNvSpPr>
            <p:nvPr/>
          </p:nvSpPr>
          <p:spPr>
            <a:xfrm>
              <a:off x="7641127" y="2178136"/>
              <a:ext cx="1772519" cy="1047249"/>
            </a:xfrm>
            <a:prstGeom prst="roundRect">
              <a:avLst/>
            </a:prstGeom>
            <a:noFill/>
            <a:ln w="38100">
              <a:solidFill>
                <a:srgbClr val="7DC06A"/>
              </a:solidFill>
            </a:ln>
            <a:effectLst/>
          </p:spPr>
          <p:txBody>
            <a:bodyPr vert="horz" lIns="0" tIns="0" rIns="0" bIns="0" numCol="1"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prstClr val="black"/>
                  </a:solidFill>
                  <a:effectLst/>
                  <a:uLnTx/>
                  <a:uFillTx/>
                  <a:latin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Clinical Event </a:t>
              </a:r>
              <a:r>
                <a:rPr kumimoji="0" lang="sv-SE" sz="1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Adjudication</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(CEA)</a:t>
              </a:r>
            </a:p>
          </p:txBody>
        </p:sp>
        <p:sp>
          <p:nvSpPr>
            <p:cNvPr id="18" name="Text Placeholder 4"/>
            <p:cNvSpPr txBox="1">
              <a:spLocks/>
            </p:cNvSpPr>
            <p:nvPr/>
          </p:nvSpPr>
          <p:spPr>
            <a:xfrm>
              <a:off x="9890624" y="2180268"/>
              <a:ext cx="1772519" cy="1047249"/>
            </a:xfrm>
            <a:prstGeom prst="roundRect">
              <a:avLst/>
            </a:prstGeom>
            <a:noFill/>
            <a:ln w="38100">
              <a:solidFill>
                <a:srgbClr val="7DC06A"/>
              </a:solidFill>
            </a:ln>
            <a:effectLst/>
          </p:spPr>
          <p:txBody>
            <a:bodyPr vert="horz" lIns="0" tIns="0" rIns="0" bIns="0" numCol="1"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prstClr val="black"/>
                  </a:solidFill>
                  <a:effectLst/>
                  <a:uLnTx/>
                  <a:uFillTx/>
                  <a:latin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Publication</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Management / Medical W</a:t>
              </a:r>
              <a:r>
                <a:rPr kumimoji="0" lang="sv-SE" sz="1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riting</a:t>
              </a:r>
              <a:endPar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16DAFBF8-EB82-4B6F-9DB0-0E37597E35C2}"/>
              </a:ext>
            </a:extLst>
          </p:cNvPr>
          <p:cNvGrpSpPr/>
          <p:nvPr/>
        </p:nvGrpSpPr>
        <p:grpSpPr>
          <a:xfrm>
            <a:off x="9846334" y="389153"/>
            <a:ext cx="1934103" cy="1352246"/>
            <a:chOff x="9846334" y="389153"/>
            <a:chExt cx="1934103" cy="1352246"/>
          </a:xfrm>
        </p:grpSpPr>
        <p:sp>
          <p:nvSpPr>
            <p:cNvPr id="25" name="Text Placeholder 4"/>
            <p:cNvSpPr txBox="1">
              <a:spLocks/>
            </p:cNvSpPr>
            <p:nvPr/>
          </p:nvSpPr>
          <p:spPr>
            <a:xfrm>
              <a:off x="9846334" y="1017434"/>
              <a:ext cx="1275862" cy="723965"/>
            </a:xfrm>
            <a:prstGeom prst="roundRect">
              <a:avLst/>
            </a:prstGeom>
            <a:noFill/>
            <a:ln w="57150">
              <a:solidFill>
                <a:srgbClr val="6F3784"/>
              </a:solidFill>
            </a:ln>
            <a:effectLst>
              <a:outerShdw blurRad="50800" dist="38100" dir="2700000" algn="tl" rotWithShape="0">
                <a:prstClr val="black">
                  <a:alpha val="40000"/>
                </a:prstClr>
              </a:outerShdw>
            </a:effectLst>
          </p:spPr>
          <p:txBody>
            <a:bodyPr vert="horz" lIns="0" tIns="0" rIns="0" bIns="0" numCol="1"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sv-SE"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9"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744" y="389153"/>
              <a:ext cx="817693" cy="817693"/>
            </a:xfrm>
            <a:prstGeom prst="rect">
              <a:avLst/>
            </a:prstGeom>
          </p:spPr>
        </p:pic>
      </p:grpSp>
    </p:spTree>
    <p:extLst>
      <p:ext uri="{BB962C8B-B14F-4D97-AF65-F5344CB8AC3E}">
        <p14:creationId xmlns:p14="http://schemas.microsoft.com/office/powerpoint/2010/main" val="3011731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cstate="print">
            <a:extLst>
              <a:ext uri="{28A0092B-C50C-407E-A947-70E740481C1C}">
                <a14:useLocalDpi xmlns:a14="http://schemas.microsoft.com/office/drawing/2010/main" val="0"/>
              </a:ext>
            </a:extLst>
          </a:blip>
          <a:srcRect b="9537"/>
          <a:stretch/>
        </p:blipFill>
        <p:spPr>
          <a:xfrm>
            <a:off x="2596858" y="1258440"/>
            <a:ext cx="6481929" cy="4064728"/>
          </a:xfrm>
          <a:prstGeom prst="rect">
            <a:avLst/>
          </a:prstGeom>
        </p:spPr>
      </p:pic>
      <p:sp>
        <p:nvSpPr>
          <p:cNvPr id="5" name="object 2"/>
          <p:cNvSpPr txBox="1">
            <a:spLocks noGrp="1"/>
          </p:cNvSpPr>
          <p:nvPr>
            <p:ph type="title"/>
          </p:nvPr>
        </p:nvSpPr>
        <p:spPr>
          <a:xfrm>
            <a:off x="52899" y="202757"/>
            <a:ext cx="11917427" cy="954236"/>
          </a:xfrm>
          <a:prstGeom prst="rect">
            <a:avLst/>
          </a:prstGeom>
        </p:spPr>
        <p:txBody>
          <a:bodyPr vert="horz" wrap="square" lIns="0" tIns="12700" rIns="0" bIns="0" rtlCol="0">
            <a:spAutoFit/>
          </a:bodyPr>
          <a:lstStyle/>
          <a:p>
            <a:pPr marL="12700" marR="5080" indent="165735" algn="ctr">
              <a:lnSpc>
                <a:spcPct val="113900"/>
              </a:lnSpc>
              <a:spcBef>
                <a:spcPts val="100"/>
              </a:spcBef>
            </a:pPr>
            <a:r>
              <a:rPr lang="sv-SE" sz="2800" dirty="0">
                <a:solidFill>
                  <a:schemeClr val="tx1"/>
                </a:solidFill>
              </a:rPr>
              <a:t>MORE THAN 20 </a:t>
            </a:r>
            <a:r>
              <a:rPr lang="sv-SE" sz="2800" dirty="0"/>
              <a:t>YEARS OF EVIDENCE-BASED </a:t>
            </a:r>
            <a:br>
              <a:rPr lang="sv-SE" sz="2800" dirty="0"/>
            </a:br>
            <a:r>
              <a:rPr lang="sv-SE" sz="2800" dirty="0"/>
              <a:t>IMPROVEMENT OF HEALTHCARE</a:t>
            </a:r>
            <a:endParaRPr sz="2800" dirty="0">
              <a:solidFill>
                <a:schemeClr val="tx1"/>
              </a:solidFill>
            </a:endParaRPr>
          </a:p>
        </p:txBody>
      </p:sp>
      <p:sp>
        <p:nvSpPr>
          <p:cNvPr id="6" name="Rektangel 5"/>
          <p:cNvSpPr/>
          <p:nvPr/>
        </p:nvSpPr>
        <p:spPr>
          <a:xfrm>
            <a:off x="10157254" y="5424616"/>
            <a:ext cx="2001795" cy="1400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3668"/>
          <a:stretch/>
        </p:blipFill>
        <p:spPr>
          <a:xfrm>
            <a:off x="4487863" y="5483340"/>
            <a:ext cx="3104924" cy="1026518"/>
          </a:xfrm>
          <a:prstGeom prst="rect">
            <a:avLst/>
          </a:prstGeom>
        </p:spPr>
      </p:pic>
      <p:pic>
        <p:nvPicPr>
          <p:cNvPr id="2050" name="Picture 2" descr="Capitals of Scandinavia Diagram | Quizlet">
            <a:extLst>
              <a:ext uri="{FF2B5EF4-FFF2-40B4-BE49-F238E27FC236}">
                <a16:creationId xmlns:a16="http://schemas.microsoft.com/office/drawing/2014/main" id="{BBC8F149-FF2E-46B4-820E-FCD2B669F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089" y="429176"/>
            <a:ext cx="4476300" cy="599964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BCD3B92F-0515-481A-9D00-442F6820312D}"/>
              </a:ext>
            </a:extLst>
          </p:cNvPr>
          <p:cNvSpPr/>
          <p:nvPr/>
        </p:nvSpPr>
        <p:spPr>
          <a:xfrm rot="15344215">
            <a:off x="5704012" y="4193895"/>
            <a:ext cx="132080"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a:extLst>
              <a:ext uri="{FF2B5EF4-FFF2-40B4-BE49-F238E27FC236}">
                <a16:creationId xmlns:a16="http://schemas.microsoft.com/office/drawing/2014/main" id="{4D165F5E-8DFB-43EA-A1CF-957D3D4D3AC5}"/>
              </a:ext>
            </a:extLst>
          </p:cNvPr>
          <p:cNvSpPr/>
          <p:nvPr/>
        </p:nvSpPr>
        <p:spPr>
          <a:xfrm>
            <a:off x="8903709" y="1792722"/>
            <a:ext cx="2093296" cy="29961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a:p>
            <a:pPr algn="ctr"/>
            <a:r>
              <a:rPr lang="sv-SE" b="1" dirty="0" err="1">
                <a:solidFill>
                  <a:schemeClr val="tx1"/>
                </a:solidFill>
              </a:rPr>
              <a:t>Welcome</a:t>
            </a:r>
            <a:r>
              <a:rPr lang="sv-SE" b="1" dirty="0">
                <a:solidFill>
                  <a:schemeClr val="tx1"/>
                </a:solidFill>
              </a:rPr>
              <a:t> to Uppsala!</a:t>
            </a:r>
          </a:p>
          <a:p>
            <a:pPr algn="ctr"/>
            <a:endParaRPr lang="sv-SE" dirty="0">
              <a:solidFill>
                <a:schemeClr val="tx1"/>
              </a:solidFill>
            </a:endParaRPr>
          </a:p>
          <a:p>
            <a:pPr algn="ctr"/>
            <a:endParaRPr lang="sv-SE" dirty="0">
              <a:solidFill>
                <a:schemeClr val="tx1"/>
              </a:solidFill>
            </a:endParaRPr>
          </a:p>
          <a:p>
            <a:pPr algn="ctr"/>
            <a:endParaRPr lang="sv-SE" dirty="0">
              <a:solidFill>
                <a:schemeClr val="tx1"/>
              </a:solidFill>
            </a:endParaRPr>
          </a:p>
          <a:p>
            <a:pPr algn="ctr"/>
            <a:endParaRPr lang="sv-SE" dirty="0">
              <a:solidFill>
                <a:schemeClr val="tx1"/>
              </a:solidFill>
            </a:endParaRPr>
          </a:p>
          <a:p>
            <a:pPr algn="ctr"/>
            <a:endParaRPr lang="sv-SE" dirty="0">
              <a:solidFill>
                <a:schemeClr val="tx1"/>
              </a:solidFill>
            </a:endParaRPr>
          </a:p>
          <a:p>
            <a:pPr algn="ctr"/>
            <a:endParaRPr lang="sv-SE" dirty="0">
              <a:solidFill>
                <a:schemeClr val="tx1"/>
              </a:solidFill>
            </a:endParaRPr>
          </a:p>
          <a:p>
            <a:pPr algn="ctr"/>
            <a:endParaRPr lang="sv-SE" dirty="0">
              <a:solidFill>
                <a:schemeClr val="tx1"/>
              </a:solidFill>
            </a:endParaRPr>
          </a:p>
        </p:txBody>
      </p:sp>
      <p:pic>
        <p:nvPicPr>
          <p:cNvPr id="2052" name="Picture 4" descr="norm lo">
            <a:extLst>
              <a:ext uri="{FF2B5EF4-FFF2-40B4-BE49-F238E27FC236}">
                <a16:creationId xmlns:a16="http://schemas.microsoft.com/office/drawing/2014/main" id="{1F128352-55E9-45C3-8F6E-6A2C952E2D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3887" y="2996184"/>
            <a:ext cx="1732940" cy="111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0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2955" y="356646"/>
            <a:ext cx="8775447" cy="505908"/>
          </a:xfrm>
          <a:prstGeom prst="rect">
            <a:avLst/>
          </a:prstGeom>
        </p:spPr>
        <p:txBody>
          <a:bodyPr vert="horz" wrap="square" lIns="0" tIns="13335" rIns="0" bIns="0" rtlCol="0">
            <a:spAutoFit/>
          </a:bodyPr>
          <a:lstStyle/>
          <a:p>
            <a:pPr marL="12700">
              <a:lnSpc>
                <a:spcPct val="100000"/>
              </a:lnSpc>
              <a:spcBef>
                <a:spcPts val="105"/>
              </a:spcBef>
            </a:pPr>
            <a:r>
              <a:rPr lang="sv-SE" dirty="0" err="1">
                <a:solidFill>
                  <a:srgbClr val="63A70A"/>
                </a:solidFill>
              </a:rPr>
              <a:t>Biostatisticians</a:t>
            </a:r>
            <a:r>
              <a:rPr lang="sv-SE" dirty="0">
                <a:solidFill>
                  <a:srgbClr val="63A70A"/>
                </a:solidFill>
              </a:rPr>
              <a:t> </a:t>
            </a:r>
            <a:r>
              <a:rPr lang="sv-SE" dirty="0" err="1">
                <a:solidFill>
                  <a:srgbClr val="63A70A"/>
                </a:solidFill>
              </a:rPr>
              <a:t>role</a:t>
            </a:r>
            <a:r>
              <a:rPr lang="sv-SE" dirty="0">
                <a:solidFill>
                  <a:srgbClr val="63A70A"/>
                </a:solidFill>
              </a:rPr>
              <a:t> in the </a:t>
            </a:r>
            <a:r>
              <a:rPr lang="sv-SE" dirty="0" err="1">
                <a:solidFill>
                  <a:srgbClr val="63A70A"/>
                </a:solidFill>
              </a:rPr>
              <a:t>clinical</a:t>
            </a:r>
            <a:r>
              <a:rPr lang="sv-SE" dirty="0">
                <a:solidFill>
                  <a:srgbClr val="63A70A"/>
                </a:solidFill>
              </a:rPr>
              <a:t> trial</a:t>
            </a:r>
            <a:endParaRPr sz="3200" dirty="0">
              <a:solidFill>
                <a:srgbClr val="63A70A"/>
              </a:solidFill>
            </a:endParaRPr>
          </a:p>
        </p:txBody>
      </p:sp>
      <p:graphicFrame>
        <p:nvGraphicFramePr>
          <p:cNvPr id="3" name="Diagram 2"/>
          <p:cNvGraphicFramePr/>
          <p:nvPr>
            <p:extLst/>
          </p:nvPr>
        </p:nvGraphicFramePr>
        <p:xfrm>
          <a:off x="679509" y="1041079"/>
          <a:ext cx="4706224" cy="5485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4"/>
          <p:cNvSpPr/>
          <p:nvPr/>
        </p:nvSpPr>
        <p:spPr>
          <a:xfrm>
            <a:off x="5537084" y="1233181"/>
            <a:ext cx="6096000" cy="5293757"/>
          </a:xfrm>
          <a:prstGeom prst="rect">
            <a:avLst/>
          </a:prstGeom>
        </p:spPr>
        <p:txBody>
          <a:bodyPr>
            <a:spAutoFit/>
          </a:bodyPr>
          <a:lstStyle/>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Designing</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Conducting</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Analyzing</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Reporting</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Minimizing biases</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Confounding factors</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Measuring random errors</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Understanding the research</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Make suggestions on hypothesis testing &amp; analysis</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Calculating the sample size</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Determine the power of the study</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Ensure continuity throughout the research</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Assess the statistical significance of the results</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Efficacy &amp; safety of the drug</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Line of treatment</a:t>
            </a:r>
          </a:p>
          <a:p>
            <a:pPr marL="285750" indent="-285750" fontAlgn="base">
              <a:buFont typeface="Arial" panose="020B0604020202020204" pitchFamily="34" charset="0"/>
              <a:buChar char="•"/>
            </a:pPr>
            <a:r>
              <a:rPr lang="en-US" sz="2000" dirty="0">
                <a:solidFill>
                  <a:srgbClr val="353535"/>
                </a:solidFill>
                <a:latin typeface="Arial" panose="020B0604020202020204" pitchFamily="34" charset="0"/>
                <a:cs typeface="Arial" panose="020B0604020202020204" pitchFamily="34" charset="0"/>
              </a:rPr>
              <a:t>Therapy</a:t>
            </a:r>
            <a:endParaRPr lang="en-US" sz="2000" b="0" i="0" dirty="0">
              <a:solidFill>
                <a:srgbClr val="353535"/>
              </a:solidFill>
              <a:effectLst/>
              <a:latin typeface="Arial" panose="020B0604020202020204" pitchFamily="34" charset="0"/>
              <a:cs typeface="Arial" panose="020B0604020202020204" pitchFamily="34" charset="0"/>
            </a:endParaRPr>
          </a:p>
        </p:txBody>
      </p:sp>
      <p:sp>
        <p:nvSpPr>
          <p:cNvPr id="6" name="Höger klammerparentes 5"/>
          <p:cNvSpPr/>
          <p:nvPr/>
        </p:nvSpPr>
        <p:spPr>
          <a:xfrm>
            <a:off x="3766656" y="1233181"/>
            <a:ext cx="763398" cy="5086605"/>
          </a:xfrm>
          <a:prstGeom prst="rightBrace">
            <a:avLst>
              <a:gd name="adj1" fmla="val 11734"/>
              <a:gd name="adj2" fmla="val 47391"/>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653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solidFill>
                  <a:srgbClr val="63A70A"/>
                </a:solidFill>
              </a:rPr>
              <a:t>For clinical researchers, UCR offer a wealth of support available for each step of the research process</a:t>
            </a:r>
            <a:r>
              <a:rPr lang="en-US" dirty="0"/>
              <a:t/>
            </a:r>
            <a:br>
              <a:rPr lang="en-US" dirty="0"/>
            </a:br>
            <a:endParaRPr lang="en-US" dirty="0"/>
          </a:p>
        </p:txBody>
      </p:sp>
      <p:sp>
        <p:nvSpPr>
          <p:cNvPr id="3" name="Platshållare för innehåll 2"/>
          <p:cNvSpPr>
            <a:spLocks noGrp="1"/>
          </p:cNvSpPr>
          <p:nvPr>
            <p:ph idx="1"/>
          </p:nvPr>
        </p:nvSpPr>
        <p:spPr>
          <a:xfrm>
            <a:off x="838199" y="2095970"/>
            <a:ext cx="10666445" cy="3943350"/>
          </a:xfrm>
        </p:spPr>
        <p:txBody>
          <a:bodyPr>
            <a:normAutofit/>
          </a:bodyPr>
          <a:lstStyle/>
          <a:p>
            <a:pPr marL="0" indent="0">
              <a:buNone/>
            </a:pPr>
            <a:r>
              <a:rPr lang="sv-SE" b="1" dirty="0" err="1"/>
              <a:t>Starting</a:t>
            </a:r>
            <a:r>
              <a:rPr lang="sv-SE" b="1" dirty="0"/>
              <a:t> </a:t>
            </a:r>
            <a:r>
              <a:rPr lang="sv-SE" b="1" dirty="0" err="1"/>
              <a:t>up</a:t>
            </a:r>
            <a:r>
              <a:rPr lang="sv-SE" b="1" dirty="0"/>
              <a:t> </a:t>
            </a:r>
            <a:r>
              <a:rPr lang="sv-SE" b="1" dirty="0" err="1"/>
              <a:t>your</a:t>
            </a:r>
            <a:r>
              <a:rPr lang="sv-SE" b="1" dirty="0"/>
              <a:t> research </a:t>
            </a:r>
            <a:r>
              <a:rPr lang="sv-SE" b="1" dirty="0" err="1"/>
              <a:t>project</a:t>
            </a:r>
            <a:r>
              <a:rPr lang="sv-SE" b="1" dirty="0"/>
              <a:t>, </a:t>
            </a:r>
            <a:r>
              <a:rPr lang="en-US" dirty="0"/>
              <a:t>designing your study protocol in a way that responds to your question and at the same time is both practical and regulatory feasible</a:t>
            </a:r>
            <a:endParaRPr lang="sv-SE" dirty="0"/>
          </a:p>
          <a:p>
            <a:pPr marL="0" indent="0">
              <a:buNone/>
            </a:pPr>
            <a:r>
              <a:rPr lang="sv-SE" b="1" dirty="0" err="1"/>
              <a:t>Applying</a:t>
            </a:r>
            <a:r>
              <a:rPr lang="sv-SE" b="1" dirty="0"/>
              <a:t> for research </a:t>
            </a:r>
            <a:r>
              <a:rPr lang="sv-SE" b="1" dirty="0" err="1"/>
              <a:t>funding</a:t>
            </a:r>
            <a:r>
              <a:rPr lang="sv-SE" b="1" dirty="0"/>
              <a:t>, </a:t>
            </a:r>
            <a:r>
              <a:rPr lang="en-US" dirty="0"/>
              <a:t>competitive applications for research funds, including calculation of patient numbers (power)</a:t>
            </a:r>
          </a:p>
          <a:p>
            <a:pPr marL="0" indent="0">
              <a:buNone/>
            </a:pPr>
            <a:r>
              <a:rPr lang="en-US" b="1" dirty="0"/>
              <a:t>Submit to authorities </a:t>
            </a:r>
            <a:r>
              <a:rPr lang="en-US" dirty="0"/>
              <a:t> </a:t>
            </a:r>
            <a:r>
              <a:rPr lang="sv-SE" dirty="0"/>
              <a:t>Clinical </a:t>
            </a:r>
            <a:r>
              <a:rPr lang="sv-SE" dirty="0" err="1"/>
              <a:t>Trials</a:t>
            </a:r>
            <a:r>
              <a:rPr lang="sv-SE" dirty="0"/>
              <a:t> Information System (</a:t>
            </a:r>
            <a:r>
              <a:rPr lang="en-US" dirty="0"/>
              <a:t>CTIS), Swedish Medical Products Agency, Swedish </a:t>
            </a:r>
            <a:r>
              <a:rPr lang="en-US" dirty="0" err="1"/>
              <a:t>Ethial</a:t>
            </a:r>
            <a:r>
              <a:rPr lang="en-US" dirty="0"/>
              <a:t> Review Authority </a:t>
            </a:r>
          </a:p>
          <a:p>
            <a:pPr marL="0" indent="0">
              <a:buNone/>
            </a:pPr>
            <a:r>
              <a:rPr lang="sv-SE" b="1" dirty="0"/>
              <a:t>Research in progress </a:t>
            </a:r>
            <a:r>
              <a:rPr lang="sv-SE" dirty="0"/>
              <a:t>(trial management, </a:t>
            </a:r>
            <a:r>
              <a:rPr lang="sv-SE" dirty="0" err="1"/>
              <a:t>monitoring</a:t>
            </a:r>
            <a:r>
              <a:rPr lang="sv-SE" dirty="0"/>
              <a:t>, </a:t>
            </a:r>
            <a:r>
              <a:rPr lang="sv-SE" dirty="0" err="1"/>
              <a:t>randomization</a:t>
            </a:r>
            <a:r>
              <a:rPr lang="sv-SE" dirty="0"/>
              <a:t>, data management) </a:t>
            </a:r>
          </a:p>
          <a:p>
            <a:pPr marL="0" indent="0">
              <a:buNone/>
            </a:pPr>
            <a:r>
              <a:rPr lang="sv-SE" b="1" dirty="0"/>
              <a:t>Publishing </a:t>
            </a:r>
            <a:r>
              <a:rPr lang="sv-SE" b="1" dirty="0" err="1"/>
              <a:t>your</a:t>
            </a:r>
            <a:r>
              <a:rPr lang="sv-SE" b="1" dirty="0"/>
              <a:t> research </a:t>
            </a:r>
          </a:p>
          <a:p>
            <a:pPr marL="0" indent="0">
              <a:buNone/>
            </a:pPr>
            <a:r>
              <a:rPr lang="sv-SE" b="1" dirty="0"/>
              <a:t>Disseminating and </a:t>
            </a:r>
            <a:r>
              <a:rPr lang="sv-SE" b="1" dirty="0" err="1"/>
              <a:t>utilising</a:t>
            </a:r>
            <a:r>
              <a:rPr lang="sv-SE" b="1" dirty="0"/>
              <a:t> </a:t>
            </a:r>
            <a:r>
              <a:rPr lang="sv-SE" b="1" dirty="0" err="1"/>
              <a:t>findings</a:t>
            </a:r>
            <a:r>
              <a:rPr lang="sv-SE" b="1" dirty="0"/>
              <a:t> </a:t>
            </a:r>
          </a:p>
          <a:p>
            <a:pPr marL="0" indent="0">
              <a:buNone/>
            </a:pPr>
            <a:r>
              <a:rPr lang="sv-SE" b="1" dirty="0" err="1"/>
              <a:t>Reporting</a:t>
            </a:r>
            <a:r>
              <a:rPr lang="sv-SE" b="1" dirty="0"/>
              <a:t>, </a:t>
            </a:r>
            <a:r>
              <a:rPr lang="sv-SE" b="1" dirty="0" err="1"/>
              <a:t>closing</a:t>
            </a:r>
            <a:r>
              <a:rPr lang="sv-SE" b="1" dirty="0"/>
              <a:t> and </a:t>
            </a:r>
            <a:r>
              <a:rPr lang="sv-SE" b="1" dirty="0" err="1"/>
              <a:t>storing</a:t>
            </a:r>
            <a:r>
              <a:rPr lang="sv-SE" b="1" dirty="0"/>
              <a:t> </a:t>
            </a:r>
            <a:r>
              <a:rPr lang="sv-SE" b="1" dirty="0" err="1"/>
              <a:t>your</a:t>
            </a:r>
            <a:r>
              <a:rPr lang="sv-SE" b="1" dirty="0"/>
              <a:t> </a:t>
            </a:r>
            <a:r>
              <a:rPr lang="sv-SE" b="1" dirty="0" err="1"/>
              <a:t>project</a:t>
            </a:r>
            <a:r>
              <a:rPr lang="sv-SE" b="1" dirty="0"/>
              <a:t> (data)</a:t>
            </a:r>
          </a:p>
        </p:txBody>
      </p:sp>
    </p:spTree>
    <p:extLst>
      <p:ext uri="{BB962C8B-B14F-4D97-AF65-F5344CB8AC3E}">
        <p14:creationId xmlns:p14="http://schemas.microsoft.com/office/powerpoint/2010/main" val="3405135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766" y="529375"/>
            <a:ext cx="9701049" cy="714704"/>
          </a:xfrm>
        </p:spPr>
        <p:txBody>
          <a:bodyPr>
            <a:normAutofit/>
          </a:bodyPr>
          <a:lstStyle/>
          <a:p>
            <a:r>
              <a:rPr lang="sv-SE" dirty="0" err="1">
                <a:solidFill>
                  <a:srgbClr val="63A70A"/>
                </a:solidFill>
              </a:rPr>
              <a:t>Who</a:t>
            </a:r>
            <a:r>
              <a:rPr lang="sv-SE" dirty="0">
                <a:solidFill>
                  <a:srgbClr val="63A70A"/>
                </a:solidFill>
              </a:rPr>
              <a:t> </a:t>
            </a:r>
            <a:r>
              <a:rPr lang="sv-SE" dirty="0" err="1">
                <a:solidFill>
                  <a:srgbClr val="63A70A"/>
                </a:solidFill>
              </a:rPr>
              <a:t>are</a:t>
            </a:r>
            <a:r>
              <a:rPr lang="sv-SE" dirty="0">
                <a:solidFill>
                  <a:srgbClr val="63A70A"/>
                </a:solidFill>
              </a:rPr>
              <a:t> </a:t>
            </a:r>
            <a:r>
              <a:rPr lang="sv-SE" dirty="0" err="1">
                <a:solidFill>
                  <a:srgbClr val="63A70A"/>
                </a:solidFill>
              </a:rPr>
              <a:t>our</a:t>
            </a:r>
            <a:r>
              <a:rPr lang="sv-SE" dirty="0">
                <a:solidFill>
                  <a:srgbClr val="63A70A"/>
                </a:solidFill>
              </a:rPr>
              <a:t> </a:t>
            </a:r>
            <a:r>
              <a:rPr lang="sv-SE" dirty="0" err="1">
                <a:solidFill>
                  <a:srgbClr val="63A70A"/>
                </a:solidFill>
              </a:rPr>
              <a:t>clients</a:t>
            </a:r>
            <a:r>
              <a:rPr lang="sv-SE" dirty="0">
                <a:solidFill>
                  <a:srgbClr val="63A70A"/>
                </a:solidFill>
              </a:rPr>
              <a:t>?</a:t>
            </a:r>
            <a:endParaRPr lang="en-US" dirty="0">
              <a:solidFill>
                <a:srgbClr val="63A70A"/>
              </a:solidFill>
            </a:endParaRPr>
          </a:p>
        </p:txBody>
      </p:sp>
      <p:sp>
        <p:nvSpPr>
          <p:cNvPr id="3" name="Rectangle 2"/>
          <p:cNvSpPr/>
          <p:nvPr/>
        </p:nvSpPr>
        <p:spPr>
          <a:xfrm>
            <a:off x="1151305" y="1691622"/>
            <a:ext cx="10699531" cy="495520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Academic</a:t>
            </a:r>
            <a:r>
              <a:rPr kumimoji="0" lang="sv-SE"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Research </a:t>
            </a:r>
            <a:r>
              <a:rPr lang="sv-SE" sz="2400" dirty="0">
                <a:solidFill>
                  <a:prstClr val="black"/>
                </a:solidFill>
                <a:latin typeface="Arial" panose="020B0604020202020204" pitchFamily="34" charset="0"/>
                <a:cs typeface="Arial" panose="020B0604020202020204" pitchFamily="34" charset="0"/>
              </a:rPr>
              <a:t>I</a:t>
            </a:r>
            <a:r>
              <a:rPr kumimoji="0" lang="sv-SE"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nstitutions</a:t>
            </a:r>
            <a:endParaRPr kumimoji="0" lang="sv-SE"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400" dirty="0" err="1">
                <a:solidFill>
                  <a:prstClr val="black"/>
                </a:solidFill>
                <a:latin typeface="Arial" panose="020B0604020202020204" pitchFamily="34" charset="0"/>
                <a:cs typeface="Arial" panose="020B0604020202020204" pitchFamily="34" charset="0"/>
              </a:rPr>
              <a:t>Pharmaceutical</a:t>
            </a:r>
            <a:r>
              <a:rPr lang="sv-SE" sz="2400" dirty="0">
                <a:solidFill>
                  <a:prstClr val="black"/>
                </a:solidFill>
                <a:latin typeface="Arial" panose="020B0604020202020204" pitchFamily="34" charset="0"/>
                <a:cs typeface="Arial" panose="020B0604020202020204" pitchFamily="34" charset="0"/>
              </a:rPr>
              <a:t> </a:t>
            </a:r>
            <a:r>
              <a:rPr lang="sv-SE" sz="2400" dirty="0" err="1">
                <a:solidFill>
                  <a:prstClr val="black"/>
                </a:solidFill>
                <a:latin typeface="Arial" panose="020B0604020202020204" pitchFamily="34" charset="0"/>
                <a:cs typeface="Arial" panose="020B0604020202020204" pitchFamily="34" charset="0"/>
              </a:rPr>
              <a:t>companies</a:t>
            </a:r>
            <a:endParaRPr lang="sv-SE" sz="24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sz="24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400" dirty="0">
                <a:solidFill>
                  <a:prstClr val="black"/>
                </a:solidFill>
                <a:latin typeface="Arial" panose="020B0604020202020204" pitchFamily="34" charset="0"/>
                <a:cs typeface="Arial" panose="020B0604020202020204" pitchFamily="34" charset="0"/>
              </a:rPr>
              <a:t>Medical </a:t>
            </a:r>
            <a:r>
              <a:rPr lang="sv-SE" sz="2400" dirty="0" err="1">
                <a:solidFill>
                  <a:prstClr val="black"/>
                </a:solidFill>
                <a:latin typeface="Arial" panose="020B0604020202020204" pitchFamily="34" charset="0"/>
                <a:cs typeface="Arial" panose="020B0604020202020204" pitchFamily="34" charset="0"/>
              </a:rPr>
              <a:t>Device</a:t>
            </a:r>
            <a:r>
              <a:rPr lang="sv-SE" sz="2400" dirty="0">
                <a:solidFill>
                  <a:prstClr val="black"/>
                </a:solidFill>
                <a:latin typeface="Arial" panose="020B0604020202020204" pitchFamily="34" charset="0"/>
                <a:cs typeface="Arial" panose="020B0604020202020204" pitchFamily="34" charset="0"/>
              </a:rPr>
              <a:t> </a:t>
            </a:r>
            <a:r>
              <a:rPr lang="sv-SE" sz="2400" dirty="0" err="1">
                <a:solidFill>
                  <a:prstClr val="black"/>
                </a:solidFill>
                <a:latin typeface="Arial" panose="020B0604020202020204" pitchFamily="34" charset="0"/>
                <a:cs typeface="Arial" panose="020B0604020202020204" pitchFamily="34" charset="0"/>
              </a:rPr>
              <a:t>companies</a:t>
            </a:r>
            <a:endParaRPr lang="sv-SE" sz="24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Investigator-initiated studies </a:t>
            </a:r>
            <a:r>
              <a:rPr kumimoji="0" lang="sv-SE"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lang="sv-SE"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International multicenter trials</a:t>
            </a:r>
          </a:p>
          <a:p>
            <a:endParaRPr kumimoji="0" lang="sv-SE"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a:t>
            </a:r>
            <a:r>
              <a:rPr kumimoji="0" lang="sv-SE"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24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therapeutic</a:t>
            </a:r>
            <a:r>
              <a:rPr kumimoji="0" lang="sv-SE"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areas and </a:t>
            </a:r>
            <a:r>
              <a:rPr kumimoji="0" lang="sv-SE" sz="24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indications</a:t>
            </a:r>
            <a:r>
              <a:rPr kumimoji="0" lang="sv-SE"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20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44" y="378372"/>
            <a:ext cx="9701049" cy="903891"/>
          </a:xfrm>
        </p:spPr>
        <p:txBody>
          <a:bodyPr>
            <a:noAutofit/>
          </a:bodyPr>
          <a:lstStyle/>
          <a:p>
            <a:r>
              <a:rPr lang="en-US" dirty="0">
                <a:solidFill>
                  <a:srgbClr val="63A70A"/>
                </a:solidFill>
              </a:rPr>
              <a:t>UCR provides in-house expertise regarding different types of clinical studies…</a:t>
            </a:r>
          </a:p>
        </p:txBody>
      </p:sp>
      <p:sp>
        <p:nvSpPr>
          <p:cNvPr id="3" name="Rectangle 2"/>
          <p:cNvSpPr/>
          <p:nvPr/>
        </p:nvSpPr>
        <p:spPr>
          <a:xfrm>
            <a:off x="1121521" y="1952247"/>
            <a:ext cx="10699531" cy="5016758"/>
          </a:xfrm>
          <a:prstGeom prst="rect">
            <a:avLst/>
          </a:prstGeom>
        </p:spPr>
        <p:txBody>
          <a:bodyPr wrap="square">
            <a:spAutoFit/>
          </a:bodyPr>
          <a:lstStyle/>
          <a:p>
            <a:pPr marL="342900" indent="-3429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Observational studies (Real-world studies)</a:t>
            </a:r>
            <a:br>
              <a:rPr lang="en-US" sz="2400" dirty="0">
                <a:solidFill>
                  <a:prstClr val="black"/>
                </a:solidFill>
                <a:latin typeface="Arial" panose="020B0604020202020204" pitchFamily="34" charset="0"/>
                <a:cs typeface="Arial" panose="020B0604020202020204" pitchFamily="34" charset="0"/>
              </a:rPr>
            </a:br>
            <a:endParaRPr lang="en-US"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Clinical trials</a:t>
            </a:r>
          </a:p>
          <a:p>
            <a:pPr marL="342900" lvl="0" indent="-342900">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sv-SE" sz="2400" dirty="0">
                <a:solidFill>
                  <a:prstClr val="black"/>
                </a:solidFill>
                <a:latin typeface="Arial" panose="020B0604020202020204" pitchFamily="34" charset="0"/>
                <a:cs typeface="Arial" panose="020B0604020202020204" pitchFamily="34" charset="0"/>
              </a:rPr>
              <a:t>Medical </a:t>
            </a:r>
            <a:r>
              <a:rPr lang="sv-SE" sz="2400" dirty="0" err="1">
                <a:solidFill>
                  <a:prstClr val="black"/>
                </a:solidFill>
                <a:latin typeface="Arial" panose="020B0604020202020204" pitchFamily="34" charset="0"/>
                <a:cs typeface="Arial" panose="020B0604020202020204" pitchFamily="34" charset="0"/>
              </a:rPr>
              <a:t>device</a:t>
            </a:r>
            <a:r>
              <a:rPr lang="sv-SE" sz="2400" dirty="0">
                <a:solidFill>
                  <a:prstClr val="black"/>
                </a:solidFill>
                <a:latin typeface="Arial" panose="020B0604020202020204" pitchFamily="34" charset="0"/>
                <a:cs typeface="Arial" panose="020B0604020202020204" pitchFamily="34" charset="0"/>
              </a:rPr>
              <a:t> studies </a:t>
            </a:r>
          </a:p>
          <a:p>
            <a:pPr marL="342900" lvl="0" indent="-342900">
              <a:buFont typeface="Arial" panose="020B0604020202020204" pitchFamily="34" charset="0"/>
              <a:buChar char="•"/>
            </a:pPr>
            <a:endParaRPr lang="sv-SE"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sv-SE" sz="2400" dirty="0">
                <a:solidFill>
                  <a:prstClr val="black"/>
                </a:solidFill>
                <a:latin typeface="Arial" panose="020B0604020202020204" pitchFamily="34" charset="0"/>
                <a:cs typeface="Arial" panose="020B0604020202020204" pitchFamily="34" charset="0"/>
              </a:rPr>
              <a:t>RCT – </a:t>
            </a:r>
            <a:r>
              <a:rPr lang="sv-SE" sz="2400" dirty="0" err="1">
                <a:solidFill>
                  <a:prstClr val="black"/>
                </a:solidFill>
                <a:latin typeface="Arial" panose="020B0604020202020204" pitchFamily="34" charset="0"/>
                <a:cs typeface="Arial" panose="020B0604020202020204" pitchFamily="34" charset="0"/>
              </a:rPr>
              <a:t>Randomized</a:t>
            </a:r>
            <a:r>
              <a:rPr lang="sv-SE" sz="2400" dirty="0">
                <a:solidFill>
                  <a:prstClr val="black"/>
                </a:solidFill>
                <a:latin typeface="Arial" panose="020B0604020202020204" pitchFamily="34" charset="0"/>
                <a:cs typeface="Arial" panose="020B0604020202020204" pitchFamily="34" charset="0"/>
              </a:rPr>
              <a:t> Clinical Trial</a:t>
            </a:r>
            <a:br>
              <a:rPr lang="sv-SE" sz="2400" dirty="0">
                <a:solidFill>
                  <a:prstClr val="black"/>
                </a:solidFill>
                <a:latin typeface="Arial" panose="020B0604020202020204" pitchFamily="34" charset="0"/>
                <a:cs typeface="Arial" panose="020B0604020202020204" pitchFamily="34" charset="0"/>
              </a:rPr>
            </a:br>
            <a:endParaRPr lang="sv-SE"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sv-SE" sz="2400" dirty="0">
                <a:solidFill>
                  <a:prstClr val="black"/>
                </a:solidFill>
                <a:latin typeface="Arial" panose="020B0604020202020204" pitchFamily="34" charset="0"/>
                <a:cs typeface="Arial" panose="020B0604020202020204" pitchFamily="34" charset="0"/>
              </a:rPr>
              <a:t>R-RCT – </a:t>
            </a:r>
            <a:r>
              <a:rPr lang="sv-SE" sz="2400" dirty="0" err="1">
                <a:solidFill>
                  <a:prstClr val="black"/>
                </a:solidFill>
                <a:latin typeface="Arial" panose="020B0604020202020204" pitchFamily="34" charset="0"/>
                <a:cs typeface="Arial" panose="020B0604020202020204" pitchFamily="34" charset="0"/>
              </a:rPr>
              <a:t>Registry-based</a:t>
            </a:r>
            <a:r>
              <a:rPr lang="sv-SE" sz="2400" dirty="0">
                <a:solidFill>
                  <a:prstClr val="black"/>
                </a:solidFill>
                <a:latin typeface="Arial" panose="020B0604020202020204" pitchFamily="34" charset="0"/>
                <a:cs typeface="Arial" panose="020B0604020202020204" pitchFamily="34" charset="0"/>
              </a:rPr>
              <a:t> </a:t>
            </a:r>
            <a:r>
              <a:rPr lang="sv-SE" sz="2400" dirty="0" err="1">
                <a:solidFill>
                  <a:prstClr val="black"/>
                </a:solidFill>
                <a:latin typeface="Arial" panose="020B0604020202020204" pitchFamily="34" charset="0"/>
                <a:cs typeface="Arial" panose="020B0604020202020204" pitchFamily="34" charset="0"/>
              </a:rPr>
              <a:t>Randomized</a:t>
            </a:r>
            <a:r>
              <a:rPr lang="sv-SE" sz="2400" dirty="0">
                <a:solidFill>
                  <a:prstClr val="black"/>
                </a:solidFill>
                <a:latin typeface="Arial" panose="020B0604020202020204" pitchFamily="34" charset="0"/>
                <a:cs typeface="Arial" panose="020B0604020202020204" pitchFamily="34" charset="0"/>
              </a:rPr>
              <a:t> Clinical Trial</a:t>
            </a:r>
          </a:p>
          <a:p>
            <a:pPr marL="342900" lvl="0" indent="-342900">
              <a:buFont typeface="Arial" panose="020B0604020202020204" pitchFamily="34" charset="0"/>
              <a:buChar char="•"/>
            </a:pPr>
            <a:endParaRPr lang="sv-SE"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sv-SE" sz="2400" dirty="0">
                <a:solidFill>
                  <a:prstClr val="black"/>
                </a:solidFill>
                <a:latin typeface="Arial" panose="020B0604020202020204" pitchFamily="34" charset="0"/>
                <a:cs typeface="Arial" panose="020B0604020202020204" pitchFamily="34" charset="0"/>
              </a:rPr>
              <a:t>DCT – </a:t>
            </a:r>
            <a:r>
              <a:rPr lang="sv-SE" sz="2400" dirty="0" err="1">
                <a:solidFill>
                  <a:prstClr val="black"/>
                </a:solidFill>
                <a:latin typeface="Arial" panose="020B0604020202020204" pitchFamily="34" charset="0"/>
                <a:cs typeface="Arial" panose="020B0604020202020204" pitchFamily="34" charset="0"/>
              </a:rPr>
              <a:t>Decentralised</a:t>
            </a:r>
            <a:r>
              <a:rPr lang="sv-SE" sz="2400" dirty="0">
                <a:solidFill>
                  <a:prstClr val="black"/>
                </a:solidFill>
                <a:latin typeface="Arial" panose="020B0604020202020204" pitchFamily="34" charset="0"/>
                <a:cs typeface="Arial" panose="020B0604020202020204" pitchFamily="34" charset="0"/>
              </a:rPr>
              <a:t> Clinical </a:t>
            </a:r>
            <a:r>
              <a:rPr lang="sv-SE" sz="2400" dirty="0" err="1">
                <a:solidFill>
                  <a:prstClr val="black"/>
                </a:solidFill>
                <a:latin typeface="Arial" panose="020B0604020202020204" pitchFamily="34" charset="0"/>
                <a:cs typeface="Arial" panose="020B0604020202020204" pitchFamily="34" charset="0"/>
              </a:rPr>
              <a:t>Trials</a:t>
            </a:r>
            <a:r>
              <a:rPr lang="sv-SE" sz="2400" dirty="0">
                <a:solidFill>
                  <a:prstClr val="black"/>
                </a:solidFill>
                <a:latin typeface="Arial" panose="020B0604020202020204" pitchFamily="34" charset="0"/>
                <a:cs typeface="Arial" panose="020B0604020202020204" pitchFamily="34" charset="0"/>
              </a:rPr>
              <a:t/>
            </a:r>
            <a:br>
              <a:rPr lang="sv-SE" sz="2400" dirty="0">
                <a:solidFill>
                  <a:prstClr val="black"/>
                </a:solidFill>
                <a:latin typeface="Arial" panose="020B0604020202020204" pitchFamily="34" charset="0"/>
                <a:cs typeface="Arial" panose="020B0604020202020204" pitchFamily="34" charset="0"/>
              </a:rPr>
            </a:br>
            <a:endParaRPr lang="en-US" sz="2400" dirty="0">
              <a:solidFill>
                <a:prstClr val="black"/>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60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27596" y="2492835"/>
            <a:ext cx="6096000" cy="3108543"/>
          </a:xfrm>
          <a:prstGeom prst="rect">
            <a:avLst/>
          </a:prstGeom>
        </p:spPr>
        <p:txBody>
          <a:bodyPr>
            <a:spAutoFit/>
          </a:bodyPr>
          <a:lstStyle/>
          <a:p>
            <a:r>
              <a:rPr lang="en-US" sz="1600" dirty="0">
                <a:solidFill>
                  <a:srgbClr val="333333"/>
                </a:solidFill>
                <a:latin typeface="Arial" panose="020B0604020202020204" pitchFamily="34" charset="0"/>
                <a:cs typeface="Arial" panose="020B0604020202020204" pitchFamily="34" charset="0"/>
              </a:rPr>
              <a:t>UCR is the largest of the six Swedish centers for National Clinical Quality Registries. </a:t>
            </a:r>
            <a:br>
              <a:rPr lang="en-US" sz="1600" dirty="0">
                <a:solidFill>
                  <a:srgbClr val="333333"/>
                </a:solidFill>
                <a:latin typeface="Arial" panose="020B0604020202020204" pitchFamily="34" charset="0"/>
                <a:cs typeface="Arial" panose="020B0604020202020204" pitchFamily="34" charset="0"/>
              </a:rPr>
            </a:br>
            <a:r>
              <a:rPr lang="en-US" sz="1600" dirty="0">
                <a:solidFill>
                  <a:srgbClr val="333333"/>
                </a:solidFill>
                <a:latin typeface="Arial" panose="020B0604020202020204" pitchFamily="34" charset="0"/>
                <a:cs typeface="Arial" panose="020B0604020202020204" pitchFamily="34" charset="0"/>
              </a:rPr>
              <a:t>We develop and support the national and local quality registries we manage, but we also provide register-related competence and technology to international stakeholders.</a:t>
            </a:r>
          </a:p>
          <a:p>
            <a:endParaRPr lang="sv-SE" sz="1600" dirty="0">
              <a:latin typeface="Arial" panose="020B0604020202020204" pitchFamily="34" charset="0"/>
              <a:cs typeface="Arial" panose="020B0604020202020204" pitchFamily="34" charset="0"/>
            </a:endParaRPr>
          </a:p>
          <a:p>
            <a:r>
              <a:rPr lang="en-US" sz="1600" dirty="0">
                <a:solidFill>
                  <a:srgbClr val="333333"/>
                </a:solidFill>
                <a:latin typeface="Arial" panose="020B0604020202020204" pitchFamily="34" charset="0"/>
                <a:cs typeface="Arial" panose="020B0604020202020204" pitchFamily="34" charset="0"/>
              </a:rPr>
              <a:t>UCR has the experience and the competence </a:t>
            </a:r>
          </a:p>
          <a:p>
            <a:r>
              <a:rPr lang="en-US" sz="1600" dirty="0">
                <a:solidFill>
                  <a:srgbClr val="333333"/>
                </a:solidFill>
                <a:latin typeface="Arial" panose="020B0604020202020204" pitchFamily="34" charset="0"/>
                <a:cs typeface="Arial" panose="020B0604020202020204" pitchFamily="34" charset="0"/>
              </a:rPr>
              <a:t>needed to plan, conduct, analyze, report, </a:t>
            </a:r>
          </a:p>
          <a:p>
            <a:r>
              <a:rPr lang="en-US" sz="1600" dirty="0">
                <a:solidFill>
                  <a:srgbClr val="333333"/>
                </a:solidFill>
                <a:latin typeface="Arial" panose="020B0604020202020204" pitchFamily="34" charset="0"/>
                <a:cs typeface="Arial" panose="020B0604020202020204" pitchFamily="34" charset="0"/>
              </a:rPr>
              <a:t>and publish local investigator-initiated studies</a:t>
            </a:r>
          </a:p>
          <a:p>
            <a:r>
              <a:rPr lang="en-US" sz="1600" dirty="0">
                <a:solidFill>
                  <a:srgbClr val="333333"/>
                </a:solidFill>
                <a:latin typeface="Arial" panose="020B0604020202020204" pitchFamily="34" charset="0"/>
                <a:cs typeface="Arial" panose="020B0604020202020204" pitchFamily="34" charset="0"/>
              </a:rPr>
              <a:t>to international multicenter trials.</a:t>
            </a:r>
          </a:p>
          <a:p>
            <a:endParaRPr lang="sv-SE" dirty="0">
              <a:solidFill>
                <a:srgbClr val="333333"/>
              </a:solidFill>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
        <p:nvSpPr>
          <p:cNvPr id="7" name="textruta 6"/>
          <p:cNvSpPr txBox="1"/>
          <p:nvPr/>
        </p:nvSpPr>
        <p:spPr>
          <a:xfrm>
            <a:off x="7537768" y="2492835"/>
            <a:ext cx="4205125" cy="2339102"/>
          </a:xfrm>
          <a:prstGeom prst="rect">
            <a:avLst/>
          </a:prstGeom>
          <a:noFill/>
        </p:spPr>
        <p:txBody>
          <a:bodyPr wrap="square" rtlCol="0">
            <a:spAutoFit/>
          </a:bodyPr>
          <a:lstStyle/>
          <a:p>
            <a:pPr marL="285750" indent="-285750">
              <a:buFont typeface="Arial" panose="020B0604020202020204" pitchFamily="34" charset="0"/>
              <a:buChar char="•"/>
            </a:pPr>
            <a:r>
              <a:rPr lang="sv-SE" sz="1600" dirty="0" err="1">
                <a:latin typeface="Arial" panose="020B0604020202020204" pitchFamily="34" charset="0"/>
                <a:cs typeface="Arial" panose="020B0604020202020204" pitchFamily="34" charset="0"/>
              </a:rPr>
              <a:t>Scientific</a:t>
            </a:r>
            <a:r>
              <a:rPr lang="sv-SE" sz="1600" dirty="0">
                <a:latin typeface="Arial" panose="020B0604020202020204" pitchFamily="34" charset="0"/>
                <a:cs typeface="Arial" panose="020B0604020202020204" pitchFamily="34" charset="0"/>
              </a:rPr>
              <a:t> </a:t>
            </a:r>
            <a:r>
              <a:rPr lang="sv-SE" sz="1600" dirty="0" err="1">
                <a:latin typeface="Arial" panose="020B0604020202020204" pitchFamily="34" charset="0"/>
                <a:cs typeface="Arial" panose="020B0604020202020204" pitchFamily="34" charset="0"/>
              </a:rPr>
              <a:t>leadership</a:t>
            </a:r>
            <a:endParaRPr lang="sv-S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err="1">
                <a:latin typeface="Arial" panose="020B0604020202020204" pitchFamily="34" charset="0"/>
                <a:cs typeface="Arial" panose="020B0604020202020204" pitchFamily="34" charset="0"/>
              </a:rPr>
              <a:t>Biostatistics</a:t>
            </a:r>
            <a:endParaRPr lang="sv-S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Project management</a:t>
            </a: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Data management</a:t>
            </a:r>
          </a:p>
          <a:p>
            <a:pPr marL="285750" indent="-285750">
              <a:buFont typeface="Arial" panose="020B0604020202020204" pitchFamily="34" charset="0"/>
              <a:buChar char="•"/>
            </a:pPr>
            <a:r>
              <a:rPr lang="sv-SE" sz="1600" dirty="0" err="1">
                <a:latin typeface="Arial" panose="020B0604020202020204" pitchFamily="34" charset="0"/>
                <a:cs typeface="Arial" panose="020B0604020202020204" pitchFamily="34" charset="0"/>
              </a:rPr>
              <a:t>Monitoring</a:t>
            </a:r>
            <a:endParaRPr lang="sv-S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Medical Writing</a:t>
            </a:r>
          </a:p>
          <a:p>
            <a:pPr marL="285750" indent="-285750">
              <a:buFont typeface="Arial" panose="020B0604020202020204" pitchFamily="34" charset="0"/>
              <a:buChar char="•"/>
            </a:pPr>
            <a:r>
              <a:rPr lang="sv-SE" sz="1600" dirty="0" err="1">
                <a:latin typeface="Arial" panose="020B0604020202020204" pitchFamily="34" charset="0"/>
                <a:cs typeface="Arial" panose="020B0604020202020204" pitchFamily="34" charset="0"/>
              </a:rPr>
              <a:t>Publication</a:t>
            </a:r>
            <a:r>
              <a:rPr lang="sv-SE" sz="1600" dirty="0">
                <a:latin typeface="Arial" panose="020B0604020202020204" pitchFamily="34" charset="0"/>
                <a:cs typeface="Arial" panose="020B0604020202020204" pitchFamily="34" charset="0"/>
              </a:rPr>
              <a:t> management</a:t>
            </a: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Clinical event </a:t>
            </a:r>
            <a:r>
              <a:rPr lang="sv-SE" sz="1600" dirty="0" err="1">
                <a:latin typeface="Arial" panose="020B0604020202020204" pitchFamily="34" charset="0"/>
                <a:cs typeface="Arial" panose="020B0604020202020204" pitchFamily="34" charset="0"/>
              </a:rPr>
              <a:t>adjudication</a:t>
            </a:r>
            <a:r>
              <a:rPr lang="sv-SE" sz="1600" dirty="0">
                <a:latin typeface="Arial" panose="020B0604020202020204" pitchFamily="34" charset="0"/>
                <a:cs typeface="Arial" panose="020B0604020202020204" pitchFamily="34" charset="0"/>
              </a:rPr>
              <a:t> (CEA)</a:t>
            </a:r>
          </a:p>
          <a:p>
            <a:pPr marL="285750" indent="-285750">
              <a:buFont typeface="Arial" panose="020B0604020202020204" pitchFamily="34" charset="0"/>
              <a:buChar char="•"/>
            </a:pPr>
            <a:r>
              <a:rPr lang="sv-SE" sz="1600" dirty="0" err="1">
                <a:latin typeface="Arial" panose="020B0604020202020204" pitchFamily="34" charset="0"/>
                <a:cs typeface="Arial" panose="020B0604020202020204" pitchFamily="34" charset="0"/>
              </a:rPr>
              <a:t>Quality</a:t>
            </a:r>
            <a:r>
              <a:rPr lang="sv-SE" sz="1600" dirty="0">
                <a:latin typeface="Arial" panose="020B0604020202020204" pitchFamily="34" charset="0"/>
                <a:cs typeface="Arial" panose="020B0604020202020204" pitchFamily="34" charset="0"/>
              </a:rPr>
              <a:t> </a:t>
            </a:r>
            <a:r>
              <a:rPr lang="sv-SE" sz="1600" dirty="0" err="1">
                <a:latin typeface="Arial" panose="020B0604020202020204" pitchFamily="34" charset="0"/>
                <a:cs typeface="Arial" panose="020B0604020202020204" pitchFamily="34" charset="0"/>
              </a:rPr>
              <a:t>registry</a:t>
            </a:r>
            <a:r>
              <a:rPr lang="sv-SE" sz="1600" dirty="0">
                <a:latin typeface="Arial" panose="020B0604020202020204" pitchFamily="34" charset="0"/>
                <a:cs typeface="Arial" panose="020B0604020202020204" pitchFamily="34" charset="0"/>
              </a:rPr>
              <a:t> services</a:t>
            </a:r>
            <a:endParaRPr lang="en-US" sz="1600" dirty="0">
              <a:latin typeface="Arial" panose="020B0604020202020204" pitchFamily="34" charset="0"/>
              <a:cs typeface="Arial" panose="020B0604020202020204" pitchFamily="34" charset="0"/>
            </a:endParaRPr>
          </a:p>
        </p:txBody>
      </p:sp>
      <p:sp>
        <p:nvSpPr>
          <p:cNvPr id="14" name="Title 2"/>
          <p:cNvSpPr txBox="1">
            <a:spLocks/>
          </p:cNvSpPr>
          <p:nvPr/>
        </p:nvSpPr>
        <p:spPr>
          <a:xfrm>
            <a:off x="727596" y="147211"/>
            <a:ext cx="10677621" cy="855662"/>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800" b="1" kern="1200" spc="0" baseline="0">
                <a:solidFill>
                  <a:srgbClr val="5EAA30"/>
                </a:solidFill>
                <a:latin typeface="+mn-lt"/>
                <a:ea typeface="+mj-ea"/>
                <a:cs typeface="+mj-cs"/>
              </a:defRPr>
            </a:lvl1pPr>
          </a:lstStyle>
          <a:p>
            <a:r>
              <a:rPr lang="en-US" sz="3200" b="0" dirty="0">
                <a:latin typeface="Arial" panose="020B0604020202020204" pitchFamily="34" charset="0"/>
                <a:cs typeface="Arial" panose="020B0604020202020204" pitchFamily="34" charset="0"/>
              </a:rPr>
              <a:t> To summarize: UCR offers a complete research package</a:t>
            </a:r>
            <a:endParaRPr lang="sv-SE" sz="3600" b="0" dirty="0">
              <a:latin typeface="Arial" panose="020B0604020202020204" pitchFamily="34" charset="0"/>
              <a:cs typeface="Arial" panose="020B0604020202020204" pitchFamily="34" charset="0"/>
            </a:endParaRPr>
          </a:p>
        </p:txBody>
      </p:sp>
      <p:sp>
        <p:nvSpPr>
          <p:cNvPr id="4" name="Rektangel 3"/>
          <p:cNvSpPr/>
          <p:nvPr/>
        </p:nvSpPr>
        <p:spPr>
          <a:xfrm>
            <a:off x="727596" y="1381439"/>
            <a:ext cx="11292954" cy="769441"/>
          </a:xfrm>
          <a:prstGeom prst="rect">
            <a:avLst/>
          </a:prstGeom>
        </p:spPr>
        <p:txBody>
          <a:bodyPr wrap="square">
            <a:spAutoFit/>
          </a:bodyPr>
          <a:lstStyle/>
          <a:p>
            <a:r>
              <a:rPr lang="sv-SE" sz="2200" dirty="0" err="1">
                <a:latin typeface="Arial" panose="020B0604020202020204" pitchFamily="34" charset="0"/>
                <a:cs typeface="Arial" panose="020B0604020202020204" pitchFamily="34" charset="0"/>
              </a:rPr>
              <a:t>Our</a:t>
            </a:r>
            <a:r>
              <a:rPr lang="sv-SE" sz="2200" dirty="0">
                <a:latin typeface="Arial" panose="020B0604020202020204" pitchFamily="34" charset="0"/>
                <a:cs typeface="Arial" panose="020B0604020202020204" pitchFamily="34" charset="0"/>
              </a:rPr>
              <a:t> </a:t>
            </a:r>
            <a:r>
              <a:rPr lang="sv-SE" sz="2200" dirty="0" err="1">
                <a:latin typeface="Arial" panose="020B0604020202020204" pitchFamily="34" charset="0"/>
                <a:cs typeface="Arial" panose="020B0604020202020204" pitchFamily="34" charset="0"/>
              </a:rPr>
              <a:t>aim</a:t>
            </a:r>
            <a:r>
              <a:rPr lang="sv-SE"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to support qualified clinical research to improve health </a:t>
            </a:r>
          </a:p>
          <a:p>
            <a:r>
              <a:rPr lang="en-US" sz="2200" dirty="0">
                <a:latin typeface="Arial" panose="020B0604020202020204" pitchFamily="34" charset="0"/>
                <a:cs typeface="Arial" panose="020B0604020202020204" pitchFamily="34" charset="0"/>
              </a:rPr>
              <a:t>and healthcare practice.</a:t>
            </a:r>
            <a:endParaRPr lang="sv-S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448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5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D2E1983-AB5B-9341-9107-0FA5CE032527}"/>
              </a:ext>
            </a:extLst>
          </p:cNvPr>
          <p:cNvSpPr>
            <a:spLocks noGrp="1"/>
          </p:cNvSpPr>
          <p:nvPr>
            <p:ph type="body" sz="quarter" idx="10"/>
          </p:nvPr>
        </p:nvSpPr>
        <p:spPr>
          <a:xfrm>
            <a:off x="1386812" y="4156150"/>
            <a:ext cx="6431407" cy="398275"/>
          </a:xfrm>
        </p:spPr>
        <p:txBody>
          <a:bodyPr>
            <a:noAutofit/>
          </a:bodyPr>
          <a:lstStyle/>
          <a:p>
            <a:r>
              <a:rPr lang="en-GB" sz="2400" dirty="0"/>
              <a:t>Maria Sörby, PhD</a:t>
            </a:r>
          </a:p>
          <a:p>
            <a:r>
              <a:rPr lang="en-GB" sz="2400" dirty="0"/>
              <a:t>Head of section, Clinical Research Section</a:t>
            </a:r>
          </a:p>
        </p:txBody>
      </p:sp>
      <p:sp>
        <p:nvSpPr>
          <p:cNvPr id="3" name="Rubrik 2">
            <a:extLst>
              <a:ext uri="{FF2B5EF4-FFF2-40B4-BE49-F238E27FC236}">
                <a16:creationId xmlns:a16="http://schemas.microsoft.com/office/drawing/2014/main" id="{5B9C7964-A761-DD45-B7C7-0681230A0723}"/>
              </a:ext>
            </a:extLst>
          </p:cNvPr>
          <p:cNvSpPr>
            <a:spLocks noGrp="1"/>
          </p:cNvSpPr>
          <p:nvPr>
            <p:ph type="title"/>
          </p:nvPr>
        </p:nvSpPr>
        <p:spPr>
          <a:xfrm>
            <a:off x="1307366" y="2951537"/>
            <a:ext cx="9990386" cy="477463"/>
          </a:xfrm>
        </p:spPr>
        <p:txBody>
          <a:bodyPr/>
          <a:lstStyle/>
          <a:p>
            <a:r>
              <a:rPr lang="en-US" dirty="0"/>
              <a:t>An introduction to </a:t>
            </a:r>
            <a:br>
              <a:rPr lang="en-US" dirty="0"/>
            </a:br>
            <a:r>
              <a:rPr lang="en-US" b="1" dirty="0"/>
              <a:t>Uppsala Clinical Research Center </a:t>
            </a:r>
            <a:r>
              <a:rPr lang="en-US" dirty="0"/>
              <a:t>(UCR) </a:t>
            </a:r>
            <a:endParaRPr lang="en-GB" dirty="0"/>
          </a:p>
        </p:txBody>
      </p:sp>
    </p:spTree>
    <p:extLst>
      <p:ext uri="{BB962C8B-B14F-4D97-AF65-F5344CB8AC3E}">
        <p14:creationId xmlns:p14="http://schemas.microsoft.com/office/powerpoint/2010/main" val="16883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IN" dirty="0">
                <a:solidFill>
                  <a:srgbClr val="63A70A"/>
                </a:solidFill>
              </a:rPr>
              <a:t>Uppsala Clinical Research Center-</a:t>
            </a:r>
            <a:br>
              <a:rPr lang="en-IN" dirty="0">
                <a:solidFill>
                  <a:srgbClr val="63A70A"/>
                </a:solidFill>
              </a:rPr>
            </a:br>
            <a:r>
              <a:rPr lang="en-IN" dirty="0">
                <a:solidFill>
                  <a:srgbClr val="63A70A"/>
                </a:solidFill>
              </a:rPr>
              <a:t>a (non-profit) competence centre for clinical research</a:t>
            </a:r>
          </a:p>
        </p:txBody>
      </p:sp>
      <p:sp>
        <p:nvSpPr>
          <p:cNvPr id="3" name="Platshållare för innehåll 2"/>
          <p:cNvSpPr>
            <a:spLocks noGrp="1"/>
          </p:cNvSpPr>
          <p:nvPr>
            <p:ph idx="1"/>
          </p:nvPr>
        </p:nvSpPr>
        <p:spPr>
          <a:xfrm>
            <a:off x="844302" y="1659593"/>
            <a:ext cx="9619488" cy="4858998"/>
          </a:xfrm>
        </p:spPr>
        <p:txBody>
          <a:bodyPr>
            <a:noAutofit/>
          </a:bodyPr>
          <a:lstStyle/>
          <a:p>
            <a:pPr marL="0" indent="0">
              <a:spcBef>
                <a:spcPts val="600"/>
              </a:spcBef>
              <a:buNone/>
            </a:pPr>
            <a:r>
              <a:rPr lang="en-US" b="0" dirty="0"/>
              <a:t>As so often within academia – the </a:t>
            </a:r>
            <a:r>
              <a:rPr lang="en-US" dirty="0">
                <a:solidFill>
                  <a:srgbClr val="92D050"/>
                </a:solidFill>
              </a:rPr>
              <a:t>UCR </a:t>
            </a:r>
            <a:r>
              <a:rPr lang="en-US" b="0" dirty="0"/>
              <a:t>journey was started </a:t>
            </a:r>
          </a:p>
          <a:p>
            <a:pPr marL="0" indent="0">
              <a:spcBef>
                <a:spcPts val="0"/>
              </a:spcBef>
              <a:buNone/>
            </a:pPr>
            <a:r>
              <a:rPr lang="en-US" b="0" dirty="0"/>
              <a:t>by a driving force. An enthusiast with a strong vision.</a:t>
            </a:r>
          </a:p>
          <a:p>
            <a:pPr marL="0" indent="0">
              <a:spcBef>
                <a:spcPts val="0"/>
              </a:spcBef>
              <a:buNone/>
            </a:pPr>
            <a:endParaRPr lang="en-US" b="0" dirty="0"/>
          </a:p>
          <a:p>
            <a:pPr marL="0" indent="0">
              <a:spcBef>
                <a:spcPts val="0"/>
              </a:spcBef>
              <a:buNone/>
            </a:pPr>
            <a:endParaRPr lang="en-US" b="0" dirty="0"/>
          </a:p>
          <a:p>
            <a:pPr marL="0" indent="0">
              <a:spcBef>
                <a:spcPts val="0"/>
              </a:spcBef>
              <a:buNone/>
            </a:pPr>
            <a:endParaRPr lang="en-US" b="0" dirty="0"/>
          </a:p>
          <a:p>
            <a:pPr marL="0" indent="0">
              <a:spcBef>
                <a:spcPts val="0"/>
              </a:spcBef>
              <a:buNone/>
            </a:pPr>
            <a:endParaRPr lang="en-US" b="0" dirty="0"/>
          </a:p>
          <a:p>
            <a:pPr marL="0" indent="0">
              <a:spcBef>
                <a:spcPts val="0"/>
              </a:spcBef>
              <a:buNone/>
            </a:pPr>
            <a:endParaRPr lang="en-US" b="0" dirty="0"/>
          </a:p>
          <a:p>
            <a:pPr marL="0" indent="0">
              <a:spcBef>
                <a:spcPts val="0"/>
              </a:spcBef>
              <a:buNone/>
            </a:pPr>
            <a:endParaRPr lang="en-US" b="0" dirty="0"/>
          </a:p>
          <a:p>
            <a:pPr marL="0" indent="0">
              <a:spcBef>
                <a:spcPts val="0"/>
              </a:spcBef>
              <a:buNone/>
            </a:pPr>
            <a:endParaRPr lang="en-US" b="0" dirty="0"/>
          </a:p>
          <a:p>
            <a:pPr marL="0" indent="0">
              <a:spcBef>
                <a:spcPts val="0"/>
              </a:spcBef>
              <a:buNone/>
            </a:pPr>
            <a:endParaRPr lang="en-US" b="0" dirty="0"/>
          </a:p>
          <a:p>
            <a:pPr marL="0" indent="0">
              <a:spcBef>
                <a:spcPts val="0"/>
              </a:spcBef>
              <a:buNone/>
            </a:pPr>
            <a:endParaRPr lang="en-US" b="0" dirty="0"/>
          </a:p>
          <a:p>
            <a:pPr marL="0" indent="0">
              <a:spcBef>
                <a:spcPts val="0"/>
              </a:spcBef>
              <a:buNone/>
            </a:pPr>
            <a:r>
              <a:rPr lang="en-US" b="0" dirty="0"/>
              <a:t>This is Lars Wallentin</a:t>
            </a:r>
          </a:p>
          <a:p>
            <a:pPr marL="0" indent="0">
              <a:spcBef>
                <a:spcPts val="0"/>
              </a:spcBef>
              <a:buNone/>
            </a:pPr>
            <a:r>
              <a:rPr lang="en-US" b="0" dirty="0"/>
              <a:t>Cardiologist and Professor of Cardiology</a:t>
            </a:r>
          </a:p>
          <a:p>
            <a:pPr marL="0" indent="0">
              <a:spcBef>
                <a:spcPts val="0"/>
              </a:spcBef>
              <a:buNone/>
            </a:pPr>
            <a:r>
              <a:rPr lang="en-US" b="0" dirty="0"/>
              <a:t>In 1992 he started the Swedish Registry of Acute Cardiac Care (RIK-HIA).</a:t>
            </a:r>
          </a:p>
          <a:p>
            <a:pPr marL="0" indent="0">
              <a:spcBef>
                <a:spcPts val="0"/>
              </a:spcBef>
              <a:buNone/>
            </a:pPr>
            <a:r>
              <a:rPr lang="en-US" b="0" dirty="0"/>
              <a:t>In 2001, he founded the Uppsala Clinical Research Center and was Director until 2008.</a:t>
            </a:r>
          </a:p>
          <a:p>
            <a:pPr marL="0" indent="0">
              <a:spcBef>
                <a:spcPts val="0"/>
              </a:spcBef>
              <a:buNone/>
            </a:pPr>
            <a:endParaRPr lang="en-US" sz="1400" dirty="0"/>
          </a:p>
          <a:p>
            <a:pPr marL="0" indent="0">
              <a:spcBef>
                <a:spcPts val="0"/>
              </a:spcBef>
              <a:buNone/>
            </a:pPr>
            <a:endParaRPr lang="sv-SE" sz="1400" dirty="0"/>
          </a:p>
          <a:p>
            <a:pPr marL="0" indent="0">
              <a:spcBef>
                <a:spcPts val="0"/>
              </a:spcBef>
              <a:buNone/>
            </a:pPr>
            <a:endParaRPr lang="sv-SE" sz="1400" dirty="0"/>
          </a:p>
          <a:p>
            <a:endParaRPr lang="en-US" sz="1400" dirty="0"/>
          </a:p>
        </p:txBody>
      </p:sp>
      <p:sp>
        <p:nvSpPr>
          <p:cNvPr id="13" name="Platshållare för innehåll 2"/>
          <p:cNvSpPr txBox="1">
            <a:spLocks/>
          </p:cNvSpPr>
          <p:nvPr/>
        </p:nvSpPr>
        <p:spPr>
          <a:xfrm>
            <a:off x="740432" y="1948621"/>
            <a:ext cx="6944473" cy="4858999"/>
          </a:xfrm>
          <a:prstGeom prst="rect">
            <a:avLst/>
          </a:prstGeom>
        </p:spPr>
        <p:txBody>
          <a:bodyPr>
            <a:noAutofit/>
          </a:bodyPr>
          <a:lstStyle>
            <a:lvl1pPr marL="228600" indent="-228600" algn="l" defTabSz="914400" rtl="0" eaLnBrk="1" latinLnBrk="0" hangingPunct="1">
              <a:lnSpc>
                <a:spcPct val="100000"/>
              </a:lnSpc>
              <a:spcBef>
                <a:spcPts val="1400"/>
              </a:spcBef>
              <a:buSzPct val="100000"/>
              <a:buFont typeface="Wingdings" panose="05000000000000000000" pitchFamily="2" charset="2"/>
              <a:buChar char=""/>
              <a:defRPr sz="2400" kern="1200" baseline="0">
                <a:solidFill>
                  <a:schemeClr val="tx1"/>
                </a:solidFill>
                <a:latin typeface="+mn-lt"/>
                <a:ea typeface="+mn-ea"/>
                <a:cs typeface="+mn-cs"/>
              </a:defRPr>
            </a:lvl1pPr>
            <a:lvl2pPr marL="571500" indent="-228600" algn="l" defTabSz="914400" rtl="0" eaLnBrk="1" latinLnBrk="0" hangingPunct="1">
              <a:lnSpc>
                <a:spcPct val="100000"/>
              </a:lnSpc>
              <a:spcBef>
                <a:spcPts val="1200"/>
              </a:spcBef>
              <a:spcAft>
                <a:spcPts val="600"/>
              </a:spcAft>
              <a:buSzPct val="80000"/>
              <a:buFont typeface="Calibri" panose="020F0502020204030204" pitchFamily="34" charset="0"/>
              <a:buChar char="○"/>
              <a:defRPr sz="2000" kern="1200" baseline="0">
                <a:solidFill>
                  <a:schemeClr val="tx1"/>
                </a:solidFill>
                <a:latin typeface="+mn-lt"/>
                <a:ea typeface="+mn-ea"/>
                <a:cs typeface="+mn-cs"/>
              </a:defRPr>
            </a:lvl2pPr>
            <a:lvl3pPr marL="914400" indent="-228600" algn="l" defTabSz="914400" rtl="0" eaLnBrk="1" latinLnBrk="0" hangingPunct="1">
              <a:lnSpc>
                <a:spcPct val="100000"/>
              </a:lnSpc>
              <a:spcBef>
                <a:spcPts val="1400"/>
              </a:spcBef>
              <a:spcAft>
                <a:spcPts val="400"/>
              </a:spcAft>
              <a:buFont typeface="Arial" panose="020B0604020202020204" pitchFamily="34" charset="0"/>
              <a:buChar char="–"/>
              <a:defRPr sz="1800" kern="1200" baseline="0">
                <a:solidFill>
                  <a:schemeClr val="tx1"/>
                </a:solidFill>
                <a:latin typeface="+mn-lt"/>
                <a:ea typeface="+mn-ea"/>
                <a:cs typeface="+mn-cs"/>
              </a:defRPr>
            </a:lvl3pPr>
            <a:lvl4pPr marL="1201738" indent="-173038" algn="l" defTabSz="914400" rtl="0" eaLnBrk="1" latinLnBrk="0" hangingPunct="1">
              <a:lnSpc>
                <a:spcPct val="100000"/>
              </a:lnSpc>
              <a:spcBef>
                <a:spcPts val="1400"/>
              </a:spcBef>
              <a:spcAft>
                <a:spcPts val="300"/>
              </a:spcAft>
              <a:buFont typeface="Wingdings" panose="05000000000000000000" pitchFamily="2" charset="2"/>
              <a:buChar char=""/>
              <a:defRPr sz="1600" kern="1200" baseline="0">
                <a:solidFill>
                  <a:schemeClr val="tx1"/>
                </a:solidFill>
                <a:latin typeface="+mn-lt"/>
                <a:ea typeface="+mn-ea"/>
                <a:cs typeface="+mn-cs"/>
              </a:defRPr>
            </a:lvl4pPr>
            <a:lvl5pPr marL="1600200" indent="-174625" algn="l" defTabSz="914400" rtl="0" eaLnBrk="1" latinLnBrk="0" hangingPunct="1">
              <a:lnSpc>
                <a:spcPct val="100000"/>
              </a:lnSpc>
              <a:spcBef>
                <a:spcPts val="1400"/>
              </a:spcBef>
              <a:spcAft>
                <a:spcPts val="300"/>
              </a:spcAft>
              <a:buSzPct val="80000"/>
              <a:buFont typeface="Calibri" panose="020F050202020403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sv-SE" sz="1800" dirty="0">
              <a:latin typeface="Arial" panose="020B0604020202020204" pitchFamily="34" charset="0"/>
              <a:cs typeface="Arial" panose="020B0604020202020204" pitchFamily="34" charset="0"/>
            </a:endParaRPr>
          </a:p>
        </p:txBody>
      </p:sp>
      <p:grpSp>
        <p:nvGrpSpPr>
          <p:cNvPr id="2" name="Grupp 1"/>
          <p:cNvGrpSpPr>
            <a:grpSpLocks noChangeAspect="1"/>
          </p:cNvGrpSpPr>
          <p:nvPr/>
        </p:nvGrpSpPr>
        <p:grpSpPr>
          <a:xfrm>
            <a:off x="6783810" y="1701198"/>
            <a:ext cx="5219850" cy="4237436"/>
            <a:chOff x="6727665" y="1948619"/>
            <a:chExt cx="4958251" cy="4025072"/>
          </a:xfrm>
        </p:grpSpPr>
        <p:pic>
          <p:nvPicPr>
            <p:cNvPr id="10"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4384" y="3644850"/>
              <a:ext cx="2441532" cy="2328841"/>
            </a:xfrm>
            <a:prstGeom prst="ellipse">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7665" y="3191378"/>
              <a:ext cx="2494766" cy="2324841"/>
            </a:xfrm>
            <a:prstGeom prst="ellipse">
              <a:avLst/>
            </a:prstGeom>
          </p:spPr>
        </p:pic>
        <p:grpSp>
          <p:nvGrpSpPr>
            <p:cNvPr id="20" name="Group 16"/>
            <p:cNvGrpSpPr/>
            <p:nvPr/>
          </p:nvGrpSpPr>
          <p:grpSpPr>
            <a:xfrm>
              <a:off x="8470206" y="1948619"/>
              <a:ext cx="2484140" cy="2354798"/>
              <a:chOff x="6622256" y="1846904"/>
              <a:chExt cx="1943101" cy="1828800"/>
            </a:xfrm>
          </p:grpSpPr>
          <p:pic>
            <p:nvPicPr>
              <p:cNvPr id="21" name="Bildobjekt 2" descr="UCR_PPT-Eng-Start.png"/>
              <p:cNvPicPr>
                <a:picLocks noChangeAspect="1"/>
              </p:cNvPicPr>
              <p:nvPr/>
            </p:nvPicPr>
            <p:blipFill rotWithShape="1">
              <a:blip r:embed="rId4" cstate="screen">
                <a:extLst>
                  <a:ext uri="{28A0092B-C50C-407E-A947-70E740481C1C}">
                    <a14:useLocalDpi xmlns:a14="http://schemas.microsoft.com/office/drawing/2010/main"/>
                  </a:ext>
                </a:extLst>
              </a:blip>
              <a:srcRect l="26155" t="16733" r="26766" b="24189"/>
              <a:stretch/>
            </p:blipFill>
            <p:spPr>
              <a:xfrm>
                <a:off x="6622256" y="1846904"/>
                <a:ext cx="1943101" cy="1828800"/>
              </a:xfrm>
              <a:prstGeom prst="ellipse">
                <a:avLst/>
              </a:prstGeom>
              <a:solidFill>
                <a:schemeClr val="bg1"/>
              </a:solidFill>
              <a:ln w="19050" cap="rnd">
                <a:solidFill>
                  <a:srgbClr val="5EAA30"/>
                </a:solidFill>
              </a:ln>
              <a:effectLst/>
            </p:spPr>
          </p:pic>
          <p:sp>
            <p:nvSpPr>
              <p:cNvPr id="22" name="Rectangle 14"/>
              <p:cNvSpPr/>
              <p:nvPr/>
            </p:nvSpPr>
            <p:spPr>
              <a:xfrm>
                <a:off x="6819900" y="3184977"/>
                <a:ext cx="1572079" cy="1011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pic>
        <p:nvPicPr>
          <p:cNvPr id="3074" name="Picture 2" descr="https://www.forskasverige.se/wp-content/uploads/Bild1-46-620x349.jpg">
            <a:extLst>
              <a:ext uri="{FF2B5EF4-FFF2-40B4-BE49-F238E27FC236}">
                <a16:creationId xmlns:a16="http://schemas.microsoft.com/office/drawing/2014/main" id="{125B2D6B-2A89-4F1A-AFC3-2A7A23B990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48" t="7364" r="31527" b="20888"/>
          <a:stretch/>
        </p:blipFill>
        <p:spPr bwMode="auto">
          <a:xfrm>
            <a:off x="2636952" y="2495111"/>
            <a:ext cx="2180624" cy="238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35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IN" dirty="0">
                <a:solidFill>
                  <a:srgbClr val="63A70A"/>
                </a:solidFill>
              </a:rPr>
              <a:t>Uppsala Clinical Research Center-</a:t>
            </a:r>
            <a:br>
              <a:rPr lang="en-IN" dirty="0">
                <a:solidFill>
                  <a:srgbClr val="63A70A"/>
                </a:solidFill>
              </a:rPr>
            </a:br>
            <a:r>
              <a:rPr lang="en-IN" dirty="0">
                <a:solidFill>
                  <a:srgbClr val="63A70A"/>
                </a:solidFill>
              </a:rPr>
              <a:t>a (non-profit) competence centre for clinical research</a:t>
            </a:r>
          </a:p>
        </p:txBody>
      </p:sp>
      <p:sp>
        <p:nvSpPr>
          <p:cNvPr id="3" name="Platshållare för innehåll 2"/>
          <p:cNvSpPr>
            <a:spLocks noGrp="1"/>
          </p:cNvSpPr>
          <p:nvPr>
            <p:ph idx="1"/>
          </p:nvPr>
        </p:nvSpPr>
        <p:spPr>
          <a:xfrm>
            <a:off x="659532" y="1588024"/>
            <a:ext cx="9619488" cy="3950208"/>
          </a:xfrm>
        </p:spPr>
        <p:txBody>
          <a:bodyPr>
            <a:noAutofit/>
          </a:bodyPr>
          <a:lstStyle/>
          <a:p>
            <a:pPr marL="0" indent="0">
              <a:spcBef>
                <a:spcPts val="600"/>
              </a:spcBef>
              <a:buNone/>
            </a:pPr>
            <a:r>
              <a:rPr lang="en-US" b="0" dirty="0"/>
              <a:t>Since our start as a research center within </a:t>
            </a:r>
            <a:br>
              <a:rPr lang="en-US" b="0" dirty="0"/>
            </a:br>
            <a:r>
              <a:rPr lang="en-US" b="0" dirty="0"/>
              <a:t>Uppsala University and Uppsala University Hospital in 2001, </a:t>
            </a:r>
            <a:br>
              <a:rPr lang="en-US" b="0" dirty="0"/>
            </a:br>
            <a:r>
              <a:rPr lang="en-US" dirty="0">
                <a:solidFill>
                  <a:srgbClr val="92D050"/>
                </a:solidFill>
              </a:rPr>
              <a:t>UCR</a:t>
            </a:r>
            <a:r>
              <a:rPr lang="en-US" b="0" dirty="0"/>
              <a:t> has established a complete full-service package, </a:t>
            </a:r>
            <a:br>
              <a:rPr lang="en-US" b="0" dirty="0"/>
            </a:br>
            <a:r>
              <a:rPr lang="en-US" b="0" dirty="0"/>
              <a:t>and offers academic, clinical, technical. and legal expertise.</a:t>
            </a:r>
          </a:p>
          <a:p>
            <a:pPr marL="0" indent="0">
              <a:spcBef>
                <a:spcPts val="600"/>
              </a:spcBef>
              <a:buNone/>
            </a:pPr>
            <a:endParaRPr lang="en-US" b="0" dirty="0"/>
          </a:p>
          <a:p>
            <a:pPr marL="0" indent="0">
              <a:spcBef>
                <a:spcPts val="600"/>
              </a:spcBef>
              <a:buNone/>
            </a:pPr>
            <a:r>
              <a:rPr lang="en-US" dirty="0">
                <a:solidFill>
                  <a:srgbClr val="92D050"/>
                </a:solidFill>
              </a:rPr>
              <a:t>UCR</a:t>
            </a:r>
            <a:r>
              <a:rPr lang="en-US" b="0" dirty="0"/>
              <a:t> is the leading clinical academic research organization (ARO)</a:t>
            </a:r>
            <a:br>
              <a:rPr lang="en-US" b="0" dirty="0"/>
            </a:br>
            <a:r>
              <a:rPr lang="en-US" b="0" dirty="0"/>
              <a:t>in Sweden, providing in-house expertise</a:t>
            </a:r>
            <a:br>
              <a:rPr lang="en-US" b="0" dirty="0"/>
            </a:br>
            <a:r>
              <a:rPr lang="en-US" b="0" dirty="0"/>
              <a:t>to academia and industry on all aspects of</a:t>
            </a:r>
            <a:br>
              <a:rPr lang="en-US" b="0" dirty="0"/>
            </a:br>
            <a:r>
              <a:rPr lang="en-US" b="0" dirty="0"/>
              <a:t>clinical research and improved health care.</a:t>
            </a:r>
          </a:p>
          <a:p>
            <a:pPr marL="0" indent="0">
              <a:spcBef>
                <a:spcPts val="0"/>
              </a:spcBef>
              <a:buNone/>
            </a:pPr>
            <a:r>
              <a:rPr lang="sv-SE" b="0" dirty="0"/>
              <a:t/>
            </a:r>
            <a:br>
              <a:rPr lang="sv-SE" b="0" dirty="0"/>
            </a:br>
            <a:r>
              <a:rPr lang="en-US" dirty="0">
                <a:solidFill>
                  <a:srgbClr val="92D050"/>
                </a:solidFill>
              </a:rPr>
              <a:t>UCR</a:t>
            </a:r>
            <a:r>
              <a:rPr lang="en-US" dirty="0"/>
              <a:t> </a:t>
            </a:r>
            <a:r>
              <a:rPr lang="en-US" b="0" dirty="0"/>
              <a:t>has the competence and the technology </a:t>
            </a:r>
            <a:br>
              <a:rPr lang="en-US" b="0" dirty="0"/>
            </a:br>
            <a:r>
              <a:rPr lang="en-US" b="0" dirty="0"/>
              <a:t>to transform innovative ideas into </a:t>
            </a:r>
            <a:br>
              <a:rPr lang="en-US" b="0" dirty="0"/>
            </a:br>
            <a:r>
              <a:rPr lang="en-US" b="0" dirty="0"/>
              <a:t>translational research projects, clinical trials, </a:t>
            </a:r>
            <a:br>
              <a:rPr lang="en-US" b="0" dirty="0"/>
            </a:br>
            <a:r>
              <a:rPr lang="en-US" b="0" dirty="0"/>
              <a:t>observational studies, and</a:t>
            </a:r>
          </a:p>
          <a:p>
            <a:pPr marL="0" indent="0">
              <a:spcBef>
                <a:spcPts val="0"/>
              </a:spcBef>
              <a:buNone/>
            </a:pPr>
            <a:r>
              <a:rPr lang="en-US" b="0" dirty="0"/>
              <a:t>registry-based improvement projects.</a:t>
            </a:r>
          </a:p>
          <a:p>
            <a:pPr marL="0" indent="0">
              <a:spcBef>
                <a:spcPts val="600"/>
              </a:spcBef>
              <a:buNone/>
            </a:pPr>
            <a:r>
              <a:rPr lang="sv-SE" sz="1400" dirty="0"/>
              <a:t/>
            </a:r>
            <a:br>
              <a:rPr lang="sv-SE" sz="1400" dirty="0"/>
            </a:br>
            <a:endParaRPr lang="en-US" sz="1400" i="1" dirty="0"/>
          </a:p>
          <a:p>
            <a:pPr marL="0" indent="0">
              <a:spcBef>
                <a:spcPts val="0"/>
              </a:spcBef>
              <a:buNone/>
            </a:pPr>
            <a:r>
              <a:rPr lang="sv-SE" sz="1400" dirty="0"/>
              <a:t/>
            </a:r>
            <a:br>
              <a:rPr lang="sv-SE" sz="1400" dirty="0"/>
            </a:br>
            <a:endParaRPr lang="sv-SE" sz="1400" dirty="0"/>
          </a:p>
          <a:p>
            <a:pPr marL="0" indent="0">
              <a:spcBef>
                <a:spcPts val="0"/>
              </a:spcBef>
              <a:buNone/>
            </a:pPr>
            <a:endParaRPr lang="en-US" sz="1400" dirty="0"/>
          </a:p>
          <a:p>
            <a:pPr marL="0" indent="0">
              <a:spcBef>
                <a:spcPts val="0"/>
              </a:spcBef>
              <a:buNone/>
            </a:pPr>
            <a:endParaRPr lang="en-US" sz="1400" dirty="0"/>
          </a:p>
          <a:p>
            <a:pPr marL="0" indent="0">
              <a:spcBef>
                <a:spcPts val="0"/>
              </a:spcBef>
              <a:buNone/>
            </a:pPr>
            <a:endParaRPr lang="sv-SE" sz="1400" dirty="0"/>
          </a:p>
          <a:p>
            <a:pPr marL="0" indent="0">
              <a:spcBef>
                <a:spcPts val="0"/>
              </a:spcBef>
              <a:buNone/>
            </a:pPr>
            <a:endParaRPr lang="sv-SE" sz="1400" dirty="0"/>
          </a:p>
          <a:p>
            <a:endParaRPr lang="en-US" sz="1400" dirty="0"/>
          </a:p>
        </p:txBody>
      </p:sp>
      <p:sp>
        <p:nvSpPr>
          <p:cNvPr id="13" name="Platshållare för innehåll 2"/>
          <p:cNvSpPr txBox="1">
            <a:spLocks/>
          </p:cNvSpPr>
          <p:nvPr/>
        </p:nvSpPr>
        <p:spPr>
          <a:xfrm>
            <a:off x="740432" y="1948621"/>
            <a:ext cx="6944473" cy="4858999"/>
          </a:xfrm>
          <a:prstGeom prst="rect">
            <a:avLst/>
          </a:prstGeom>
        </p:spPr>
        <p:txBody>
          <a:bodyPr>
            <a:noAutofit/>
          </a:bodyPr>
          <a:lstStyle>
            <a:lvl1pPr marL="228600" indent="-228600" algn="l" defTabSz="914400" rtl="0" eaLnBrk="1" latinLnBrk="0" hangingPunct="1">
              <a:lnSpc>
                <a:spcPct val="100000"/>
              </a:lnSpc>
              <a:spcBef>
                <a:spcPts val="1400"/>
              </a:spcBef>
              <a:buSzPct val="100000"/>
              <a:buFont typeface="Wingdings" panose="05000000000000000000" pitchFamily="2" charset="2"/>
              <a:buChar char=""/>
              <a:defRPr sz="2400" kern="1200" baseline="0">
                <a:solidFill>
                  <a:schemeClr val="tx1"/>
                </a:solidFill>
                <a:latin typeface="+mn-lt"/>
                <a:ea typeface="+mn-ea"/>
                <a:cs typeface="+mn-cs"/>
              </a:defRPr>
            </a:lvl1pPr>
            <a:lvl2pPr marL="571500" indent="-228600" algn="l" defTabSz="914400" rtl="0" eaLnBrk="1" latinLnBrk="0" hangingPunct="1">
              <a:lnSpc>
                <a:spcPct val="100000"/>
              </a:lnSpc>
              <a:spcBef>
                <a:spcPts val="1200"/>
              </a:spcBef>
              <a:spcAft>
                <a:spcPts val="600"/>
              </a:spcAft>
              <a:buSzPct val="80000"/>
              <a:buFont typeface="Calibri" panose="020F0502020204030204" pitchFamily="34" charset="0"/>
              <a:buChar char="○"/>
              <a:defRPr sz="2000" kern="1200" baseline="0">
                <a:solidFill>
                  <a:schemeClr val="tx1"/>
                </a:solidFill>
                <a:latin typeface="+mn-lt"/>
                <a:ea typeface="+mn-ea"/>
                <a:cs typeface="+mn-cs"/>
              </a:defRPr>
            </a:lvl2pPr>
            <a:lvl3pPr marL="914400" indent="-228600" algn="l" defTabSz="914400" rtl="0" eaLnBrk="1" latinLnBrk="0" hangingPunct="1">
              <a:lnSpc>
                <a:spcPct val="100000"/>
              </a:lnSpc>
              <a:spcBef>
                <a:spcPts val="1400"/>
              </a:spcBef>
              <a:spcAft>
                <a:spcPts val="400"/>
              </a:spcAft>
              <a:buFont typeface="Arial" panose="020B0604020202020204" pitchFamily="34" charset="0"/>
              <a:buChar char="–"/>
              <a:defRPr sz="1800" kern="1200" baseline="0">
                <a:solidFill>
                  <a:schemeClr val="tx1"/>
                </a:solidFill>
                <a:latin typeface="+mn-lt"/>
                <a:ea typeface="+mn-ea"/>
                <a:cs typeface="+mn-cs"/>
              </a:defRPr>
            </a:lvl3pPr>
            <a:lvl4pPr marL="1201738" indent="-173038" algn="l" defTabSz="914400" rtl="0" eaLnBrk="1" latinLnBrk="0" hangingPunct="1">
              <a:lnSpc>
                <a:spcPct val="100000"/>
              </a:lnSpc>
              <a:spcBef>
                <a:spcPts val="1400"/>
              </a:spcBef>
              <a:spcAft>
                <a:spcPts val="300"/>
              </a:spcAft>
              <a:buFont typeface="Wingdings" panose="05000000000000000000" pitchFamily="2" charset="2"/>
              <a:buChar char=""/>
              <a:defRPr sz="1600" kern="1200" baseline="0">
                <a:solidFill>
                  <a:schemeClr val="tx1"/>
                </a:solidFill>
                <a:latin typeface="+mn-lt"/>
                <a:ea typeface="+mn-ea"/>
                <a:cs typeface="+mn-cs"/>
              </a:defRPr>
            </a:lvl4pPr>
            <a:lvl5pPr marL="1600200" indent="-174625" algn="l" defTabSz="914400" rtl="0" eaLnBrk="1" latinLnBrk="0" hangingPunct="1">
              <a:lnSpc>
                <a:spcPct val="100000"/>
              </a:lnSpc>
              <a:spcBef>
                <a:spcPts val="1400"/>
              </a:spcBef>
              <a:spcAft>
                <a:spcPts val="300"/>
              </a:spcAft>
              <a:buSzPct val="80000"/>
              <a:buFont typeface="Calibri" panose="020F050202020403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sv-SE" sz="1800" dirty="0">
              <a:latin typeface="Arial" panose="020B0604020202020204" pitchFamily="34" charset="0"/>
              <a:cs typeface="Arial" panose="020B0604020202020204" pitchFamily="34" charset="0"/>
            </a:endParaRPr>
          </a:p>
        </p:txBody>
      </p:sp>
      <p:grpSp>
        <p:nvGrpSpPr>
          <p:cNvPr id="2" name="Grupp 1"/>
          <p:cNvGrpSpPr>
            <a:grpSpLocks noChangeAspect="1"/>
          </p:cNvGrpSpPr>
          <p:nvPr/>
        </p:nvGrpSpPr>
        <p:grpSpPr>
          <a:xfrm>
            <a:off x="8234624" y="1359821"/>
            <a:ext cx="3827986" cy="3107531"/>
            <a:chOff x="6727665" y="1948619"/>
            <a:chExt cx="4958251" cy="4025072"/>
          </a:xfrm>
        </p:grpSpPr>
        <p:pic>
          <p:nvPicPr>
            <p:cNvPr id="10"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4384" y="3644850"/>
              <a:ext cx="2441532" cy="2328841"/>
            </a:xfrm>
            <a:prstGeom prst="ellipse">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7665" y="3191378"/>
              <a:ext cx="2494766" cy="2324841"/>
            </a:xfrm>
            <a:prstGeom prst="ellipse">
              <a:avLst/>
            </a:prstGeom>
          </p:spPr>
        </p:pic>
        <p:grpSp>
          <p:nvGrpSpPr>
            <p:cNvPr id="20" name="Group 16"/>
            <p:cNvGrpSpPr/>
            <p:nvPr/>
          </p:nvGrpSpPr>
          <p:grpSpPr>
            <a:xfrm>
              <a:off x="8470206" y="1948619"/>
              <a:ext cx="2484140" cy="2354798"/>
              <a:chOff x="6622256" y="1846904"/>
              <a:chExt cx="1943101" cy="1828800"/>
            </a:xfrm>
          </p:grpSpPr>
          <p:pic>
            <p:nvPicPr>
              <p:cNvPr id="21" name="Bildobjekt 2" descr="UCR_PPT-Eng-Start.png"/>
              <p:cNvPicPr>
                <a:picLocks noChangeAspect="1"/>
              </p:cNvPicPr>
              <p:nvPr/>
            </p:nvPicPr>
            <p:blipFill rotWithShape="1">
              <a:blip r:embed="rId4" cstate="screen">
                <a:extLst>
                  <a:ext uri="{28A0092B-C50C-407E-A947-70E740481C1C}">
                    <a14:useLocalDpi xmlns:a14="http://schemas.microsoft.com/office/drawing/2010/main"/>
                  </a:ext>
                </a:extLst>
              </a:blip>
              <a:srcRect l="26155" t="16733" r="26766" b="24189"/>
              <a:stretch/>
            </p:blipFill>
            <p:spPr>
              <a:xfrm>
                <a:off x="6622256" y="1846904"/>
                <a:ext cx="1943101" cy="1828800"/>
              </a:xfrm>
              <a:prstGeom prst="ellipse">
                <a:avLst/>
              </a:prstGeom>
              <a:solidFill>
                <a:schemeClr val="bg1"/>
              </a:solidFill>
              <a:ln w="19050" cap="rnd">
                <a:solidFill>
                  <a:srgbClr val="5EAA30"/>
                </a:solidFill>
              </a:ln>
              <a:effectLst/>
            </p:spPr>
          </p:pic>
          <p:sp>
            <p:nvSpPr>
              <p:cNvPr id="22" name="Rectangle 14"/>
              <p:cNvSpPr/>
              <p:nvPr/>
            </p:nvSpPr>
            <p:spPr>
              <a:xfrm>
                <a:off x="6819900" y="3184977"/>
                <a:ext cx="1572079" cy="1011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4" name="Oval 13">
            <a:extLst>
              <a:ext uri="{FF2B5EF4-FFF2-40B4-BE49-F238E27FC236}">
                <a16:creationId xmlns:a16="http://schemas.microsoft.com/office/drawing/2014/main" id="{93893C85-9B1C-4896-A008-8F12F298CCA7}"/>
              </a:ext>
            </a:extLst>
          </p:cNvPr>
          <p:cNvSpPr/>
          <p:nvPr/>
        </p:nvSpPr>
        <p:spPr>
          <a:xfrm>
            <a:off x="7542289" y="3880203"/>
            <a:ext cx="4241216" cy="2446146"/>
          </a:xfrm>
          <a:prstGeom prst="ellipse">
            <a:avLst/>
          </a:prstGeom>
          <a:solidFill>
            <a:srgbClr val="55BA14"/>
          </a:solidFill>
          <a:ln>
            <a:solidFill>
              <a:srgbClr val="55BA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The major part </a:t>
            </a:r>
            <a:r>
              <a:rPr lang="sv-SE" dirty="0" err="1"/>
              <a:t>of</a:t>
            </a:r>
            <a:r>
              <a:rPr lang="sv-SE" dirty="0"/>
              <a:t> </a:t>
            </a:r>
            <a:r>
              <a:rPr lang="sv-SE" dirty="0" err="1"/>
              <a:t>our</a:t>
            </a:r>
            <a:r>
              <a:rPr lang="sv-SE" dirty="0"/>
              <a:t> operations </a:t>
            </a:r>
            <a:r>
              <a:rPr lang="sv-SE" altLang="sv-SE" dirty="0">
                <a:solidFill>
                  <a:schemeClr val="bg1"/>
                </a:solidFill>
                <a:latin typeface="inherit"/>
              </a:rPr>
              <a:t>is </a:t>
            </a:r>
            <a:r>
              <a:rPr lang="sv-SE" altLang="sv-SE" dirty="0" err="1">
                <a:solidFill>
                  <a:schemeClr val="bg1"/>
                </a:solidFill>
                <a:latin typeface="inherit"/>
              </a:rPr>
              <a:t>financed</a:t>
            </a:r>
            <a:r>
              <a:rPr lang="sv-SE" altLang="sv-SE" dirty="0">
                <a:solidFill>
                  <a:schemeClr val="bg1"/>
                </a:solidFill>
                <a:latin typeface="inherit"/>
              </a:rPr>
              <a:t> </a:t>
            </a:r>
            <a:r>
              <a:rPr lang="sv-SE" dirty="0"/>
              <a:t> via </a:t>
            </a:r>
            <a:r>
              <a:rPr lang="sv-SE" dirty="0" err="1"/>
              <a:t>our</a:t>
            </a:r>
            <a:r>
              <a:rPr lang="sv-SE" dirty="0"/>
              <a:t> </a:t>
            </a:r>
            <a:r>
              <a:rPr lang="sv-SE" dirty="0" err="1"/>
              <a:t>assignments</a:t>
            </a:r>
            <a:r>
              <a:rPr lang="sv-SE" dirty="0"/>
              <a:t>–</a:t>
            </a:r>
            <a:r>
              <a:rPr lang="sv-SE" altLang="sv-SE" dirty="0">
                <a:solidFill>
                  <a:schemeClr val="bg1"/>
                </a:solidFill>
                <a:latin typeface="inherit"/>
              </a:rPr>
              <a:t>a </a:t>
            </a:r>
            <a:r>
              <a:rPr lang="sv-SE" altLang="sv-SE" dirty="0" err="1">
                <a:solidFill>
                  <a:schemeClr val="bg1"/>
                </a:solidFill>
                <a:latin typeface="inherit"/>
              </a:rPr>
              <a:t>smaller</a:t>
            </a:r>
            <a:r>
              <a:rPr lang="sv-SE" altLang="sv-SE" dirty="0">
                <a:solidFill>
                  <a:schemeClr val="bg1"/>
                </a:solidFill>
                <a:latin typeface="inherit"/>
              </a:rPr>
              <a:t> part by grants from Uppsala University and Region Uppsala</a:t>
            </a:r>
            <a:endParaRPr lang="sv-SE" dirty="0">
              <a:solidFill>
                <a:schemeClr val="bg1"/>
              </a:solidFill>
            </a:endParaRPr>
          </a:p>
        </p:txBody>
      </p:sp>
    </p:spTree>
    <p:extLst>
      <p:ext uri="{BB962C8B-B14F-4D97-AF65-F5344CB8AC3E}">
        <p14:creationId xmlns:p14="http://schemas.microsoft.com/office/powerpoint/2010/main" val="201574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Picture 556"/>
          <p:cNvPicPr>
            <a:picLocks noChangeAspect="1"/>
          </p:cNvPicPr>
          <p:nvPr/>
        </p:nvPicPr>
        <p:blipFill rotWithShape="1">
          <a:blip r:embed="rId3" cstate="print">
            <a:extLst>
              <a:ext uri="{28A0092B-C50C-407E-A947-70E740481C1C}">
                <a14:useLocalDpi xmlns:a14="http://schemas.microsoft.com/office/drawing/2010/main" val="0"/>
              </a:ext>
            </a:extLst>
          </a:blip>
          <a:srcRect t="7634" b="6345"/>
          <a:stretch/>
        </p:blipFill>
        <p:spPr>
          <a:xfrm>
            <a:off x="4720796" y="2065421"/>
            <a:ext cx="6684825" cy="3234593"/>
          </a:xfrm>
          <a:prstGeom prst="rect">
            <a:avLst/>
          </a:prstGeom>
        </p:spPr>
      </p:pic>
      <p:sp>
        <p:nvSpPr>
          <p:cNvPr id="6" name="Title 2"/>
          <p:cNvSpPr txBox="1">
            <a:spLocks/>
          </p:cNvSpPr>
          <p:nvPr/>
        </p:nvSpPr>
        <p:spPr>
          <a:xfrm>
            <a:off x="815296" y="432524"/>
            <a:ext cx="10677621" cy="855662"/>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800" b="1" kern="1200" spc="0" baseline="0">
                <a:solidFill>
                  <a:srgbClr val="5EAA30"/>
                </a:solidFill>
                <a:latin typeface="+mn-lt"/>
                <a:ea typeface="+mj-ea"/>
                <a:cs typeface="+mj-cs"/>
              </a:defRPr>
            </a:lvl1pPr>
          </a:lstStyle>
          <a:p>
            <a:r>
              <a:rPr lang="sv-SE" sz="3200" b="0" dirty="0">
                <a:solidFill>
                  <a:srgbClr val="63A70A"/>
                </a:solidFill>
                <a:latin typeface="Arial" panose="020B0604020202020204" pitchFamily="34" charset="0"/>
                <a:cs typeface="Arial" panose="020B0604020202020204" pitchFamily="34" charset="0"/>
              </a:rPr>
              <a:t>UCR is a mission-</a:t>
            </a:r>
            <a:r>
              <a:rPr lang="sv-SE" sz="3200" b="0" dirty="0" err="1">
                <a:solidFill>
                  <a:srgbClr val="63A70A"/>
                </a:solidFill>
                <a:latin typeface="Arial" panose="020B0604020202020204" pitchFamily="34" charset="0"/>
                <a:cs typeface="Arial" panose="020B0604020202020204" pitchFamily="34" charset="0"/>
              </a:rPr>
              <a:t>based</a:t>
            </a:r>
            <a:r>
              <a:rPr lang="sv-SE" sz="3200" b="0" dirty="0">
                <a:solidFill>
                  <a:srgbClr val="63A70A"/>
                </a:solidFill>
                <a:latin typeface="Arial" panose="020B0604020202020204" pitchFamily="34" charset="0"/>
                <a:cs typeface="Arial" panose="020B0604020202020204" pitchFamily="34" charset="0"/>
              </a:rPr>
              <a:t> </a:t>
            </a:r>
            <a:r>
              <a:rPr lang="sv-SE" sz="3200" b="0" dirty="0" err="1">
                <a:solidFill>
                  <a:srgbClr val="63A70A"/>
                </a:solidFill>
                <a:latin typeface="Arial" panose="020B0604020202020204" pitchFamily="34" charset="0"/>
                <a:cs typeface="Arial" panose="020B0604020202020204" pitchFamily="34" charset="0"/>
              </a:rPr>
              <a:t>organization</a:t>
            </a:r>
            <a:endParaRPr lang="sv-SE" sz="3200" b="0" dirty="0">
              <a:solidFill>
                <a:srgbClr val="63A70A"/>
              </a:solidFill>
              <a:latin typeface="Arial" panose="020B0604020202020204" pitchFamily="34" charset="0"/>
              <a:cs typeface="Arial" panose="020B0604020202020204" pitchFamily="34" charset="0"/>
            </a:endParaRPr>
          </a:p>
        </p:txBody>
      </p:sp>
      <p:sp>
        <p:nvSpPr>
          <p:cNvPr id="4" name="Platshållare för text 3"/>
          <p:cNvSpPr>
            <a:spLocks noGrp="1"/>
          </p:cNvSpPr>
          <p:nvPr>
            <p:ph type="body" sz="half" idx="2"/>
          </p:nvPr>
        </p:nvSpPr>
        <p:spPr>
          <a:xfrm>
            <a:off x="788559" y="1998310"/>
            <a:ext cx="3932237" cy="3301704"/>
          </a:xfrm>
        </p:spPr>
        <p:txBody>
          <a:bodyPr>
            <a:noAutofit/>
          </a:bodyPr>
          <a:lstStyle/>
          <a:p>
            <a:r>
              <a:rPr lang="en-US" dirty="0"/>
              <a:t>Our mission describes what we live for, are passionate about, driven by, and believe in as an </a:t>
            </a:r>
            <a:r>
              <a:rPr lang="en-US" dirty="0" err="1"/>
              <a:t>organizarion</a:t>
            </a:r>
            <a:r>
              <a:rPr lang="en-US" dirty="0"/>
              <a:t> and as individuals.</a:t>
            </a:r>
            <a:r>
              <a:rPr lang="sv-SE" dirty="0"/>
              <a:t/>
            </a:r>
            <a:br>
              <a:rPr lang="sv-SE" dirty="0"/>
            </a:br>
            <a:endParaRPr lang="sv-SE" dirty="0"/>
          </a:p>
          <a:p>
            <a:r>
              <a:rPr lang="en-US" dirty="0"/>
              <a:t>We are proud of our work that has contributed to </a:t>
            </a:r>
            <a:r>
              <a:rPr lang="en-US" b="1" dirty="0"/>
              <a:t>IMPROVE HUMAN HEALTH IN SWEDEN AND WORLDWIDE, </a:t>
            </a:r>
            <a:r>
              <a:rPr lang="en-US" dirty="0"/>
              <a:t>and we will continue our efforts to advance medical knowledge and health through clinical research and quality improvement.</a:t>
            </a:r>
          </a:p>
          <a:p>
            <a:r>
              <a:rPr lang="sv-SE" sz="1400" b="1" dirty="0">
                <a:solidFill>
                  <a:srgbClr val="7AC2DC"/>
                </a:solidFill>
              </a:rPr>
              <a:t/>
            </a:r>
            <a:br>
              <a:rPr lang="sv-SE" sz="1400" b="1" dirty="0">
                <a:solidFill>
                  <a:srgbClr val="7AC2DC"/>
                </a:solidFill>
              </a:rPr>
            </a:br>
            <a:endParaRPr lang="sv-SE" sz="1400" b="1" dirty="0">
              <a:solidFill>
                <a:srgbClr val="7AC2DC"/>
              </a:solidFill>
            </a:endParaRPr>
          </a:p>
          <a:p>
            <a:endParaRPr lang="en-US" sz="1400" dirty="0"/>
          </a:p>
        </p:txBody>
      </p:sp>
    </p:spTree>
    <p:extLst>
      <p:ext uri="{BB962C8B-B14F-4D97-AF65-F5344CB8AC3E}">
        <p14:creationId xmlns:p14="http://schemas.microsoft.com/office/powerpoint/2010/main" val="210548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918469" y="369109"/>
            <a:ext cx="10035514" cy="4639002"/>
            <a:chOff x="883635" y="430069"/>
            <a:chExt cx="10035514" cy="4639002"/>
          </a:xfrm>
        </p:grpSpPr>
        <p:grpSp>
          <p:nvGrpSpPr>
            <p:cNvPr id="6" name="Group 5"/>
            <p:cNvGrpSpPr/>
            <p:nvPr/>
          </p:nvGrpSpPr>
          <p:grpSpPr>
            <a:xfrm>
              <a:off x="1670513" y="1406267"/>
              <a:ext cx="6903038" cy="3662804"/>
              <a:chOff x="3838522" y="1479440"/>
              <a:chExt cx="5788765" cy="3071563"/>
            </a:xfrm>
          </p:grpSpPr>
          <p:sp>
            <p:nvSpPr>
              <p:cNvPr id="28" name="Ellips 22"/>
              <p:cNvSpPr/>
              <p:nvPr/>
            </p:nvSpPr>
            <p:spPr>
              <a:xfrm>
                <a:off x="8149415" y="3151987"/>
                <a:ext cx="1477872" cy="1217893"/>
              </a:xfrm>
              <a:prstGeom prst="ellipse">
                <a:avLst/>
              </a:prstGeom>
              <a:solidFill>
                <a:srgbClr val="AAD0E9">
                  <a:alpha val="85000"/>
                </a:srgbClr>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Research</a:t>
                </a:r>
                <a:r>
                  <a:rPr kumimoji="0" lang="sv-SE" sz="14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4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groups</a:t>
                </a:r>
                <a:endParaRPr kumimoji="0" lang="sv-S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Ellips 22"/>
              <p:cNvSpPr/>
              <p:nvPr/>
            </p:nvSpPr>
            <p:spPr>
              <a:xfrm>
                <a:off x="7438545" y="2328916"/>
                <a:ext cx="1500897" cy="1208340"/>
              </a:xfrm>
              <a:prstGeom prst="ellipse">
                <a:avLst/>
              </a:prstGeom>
              <a:solidFill>
                <a:srgbClr val="AAD0E9">
                  <a:alpha val="84706"/>
                </a:srgbClr>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Scientific</a:t>
                </a:r>
                <a:r>
                  <a:rPr kumimoji="0" lang="sv-S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leaders</a:t>
                </a:r>
                <a:r>
                  <a:rPr kumimoji="0" lang="sv-S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sv-S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Ellips 12"/>
              <p:cNvSpPr/>
              <p:nvPr/>
            </p:nvSpPr>
            <p:spPr>
              <a:xfrm>
                <a:off x="3838522" y="2829387"/>
                <a:ext cx="1884605" cy="1701773"/>
              </a:xfrm>
              <a:prstGeom prst="ellipse">
                <a:avLst/>
              </a:prstGeom>
              <a:solidFill>
                <a:srgbClr val="AEDA70">
                  <a:alpha val="77000"/>
                </a:srgb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solidFill>
                      <a:prstClr val="black"/>
                    </a:solidFill>
                    <a:latin typeface="Arial" panose="020B0604020202020204" pitchFamily="34" charset="0"/>
                    <a:cs typeface="Arial" panose="020B0604020202020204" pitchFamily="34" charset="0"/>
                  </a:rPr>
                  <a:t>C</a:t>
                </a:r>
                <a:r>
                  <a:rPr kumimoji="0" lang="sv-SE" sz="1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linical</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Research</a:t>
                </a:r>
              </a:p>
            </p:txBody>
          </p:sp>
          <p:sp>
            <p:nvSpPr>
              <p:cNvPr id="39" name="Ellips 22"/>
              <p:cNvSpPr/>
              <p:nvPr/>
            </p:nvSpPr>
            <p:spPr>
              <a:xfrm>
                <a:off x="4699953" y="1479440"/>
                <a:ext cx="1815391" cy="1698951"/>
              </a:xfrm>
              <a:prstGeom prst="ellipse">
                <a:avLst/>
              </a:prstGeom>
              <a:solidFill>
                <a:srgbClr val="AEDA70">
                  <a:alpha val="78000"/>
                </a:srgb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Biostatistics</a:t>
                </a:r>
                <a:r>
                  <a:rPr kumimoji="0" lang="sv-SE"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sv-SE"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3" name="Ellips 10"/>
              <p:cNvSpPr/>
              <p:nvPr/>
            </p:nvSpPr>
            <p:spPr>
              <a:xfrm>
                <a:off x="5553942" y="2809546"/>
                <a:ext cx="1884604" cy="1741457"/>
              </a:xfrm>
              <a:prstGeom prst="ellipse">
                <a:avLst/>
              </a:prstGeom>
              <a:solidFill>
                <a:srgbClr val="AEDA70">
                  <a:alpha val="77000"/>
                </a:srgb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err="1">
                    <a:solidFill>
                      <a:prstClr val="black"/>
                    </a:solidFill>
                    <a:latin typeface="Arial" panose="020B0604020202020204" pitchFamily="34" charset="0"/>
                    <a:cs typeface="Arial" panose="020B0604020202020204" pitchFamily="34" charset="0"/>
                  </a:rPr>
                  <a:t>Quality</a:t>
                </a:r>
                <a:r>
                  <a:rPr lang="sv-SE" sz="1600" b="1" dirty="0">
                    <a:solidFill>
                      <a:prstClr val="black"/>
                    </a:solidFill>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Registers</a:t>
                </a:r>
              </a:p>
            </p:txBody>
          </p:sp>
        </p:grpSp>
        <p:sp>
          <p:nvSpPr>
            <p:cNvPr id="12" name="Title 2"/>
            <p:cNvSpPr txBox="1">
              <a:spLocks/>
            </p:cNvSpPr>
            <p:nvPr/>
          </p:nvSpPr>
          <p:spPr>
            <a:xfrm>
              <a:off x="1295400" y="466727"/>
              <a:ext cx="9623749" cy="855662"/>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800" b="1" kern="1200" spc="0" baseline="0">
                  <a:solidFill>
                    <a:srgbClr val="5EAA30"/>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3200" b="0" i="0" u="none" strike="noStrike" kern="1200" cap="none" spc="0" normalizeH="0" baseline="0" noProof="0" dirty="0">
                <a:ln>
                  <a:noFill/>
                </a:ln>
                <a:solidFill>
                  <a:srgbClr val="52990B"/>
                </a:solidFill>
                <a:effectLst/>
                <a:uLnTx/>
                <a:uFillTx/>
                <a:latin typeface="Arial" panose="020B0604020202020204" pitchFamily="34" charset="0"/>
                <a:cs typeface="Arial" panose="020B0604020202020204" pitchFamily="34" charset="0"/>
              </a:endParaRPr>
            </a:p>
          </p:txBody>
        </p:sp>
        <p:sp>
          <p:nvSpPr>
            <p:cNvPr id="9" name="Ellips 22"/>
            <p:cNvSpPr/>
            <p:nvPr/>
          </p:nvSpPr>
          <p:spPr>
            <a:xfrm>
              <a:off x="3066933" y="2629785"/>
              <a:ext cx="1487275" cy="994476"/>
            </a:xfrm>
            <a:prstGeom prst="ellipse">
              <a:avLst/>
            </a:prstGeom>
            <a:solidFill>
              <a:schemeClr val="bg1">
                <a:alpha val="51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a:t>
              </a:r>
              <a:r>
                <a:rPr kumimoji="0" lang="sv-SE"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sv-SE"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635" y="430069"/>
              <a:ext cx="1995686" cy="799209"/>
            </a:xfrm>
            <a:prstGeom prst="rect">
              <a:avLst/>
            </a:prstGeom>
          </p:spPr>
        </p:pic>
      </p:grpSp>
      <p:sp>
        <p:nvSpPr>
          <p:cNvPr id="3" name="TextBox 2">
            <a:extLst>
              <a:ext uri="{FF2B5EF4-FFF2-40B4-BE49-F238E27FC236}">
                <a16:creationId xmlns:a16="http://schemas.microsoft.com/office/drawing/2014/main" id="{2BD548C8-9C85-48E4-9D6C-6E8464708735}"/>
              </a:ext>
            </a:extLst>
          </p:cNvPr>
          <p:cNvSpPr txBox="1"/>
          <p:nvPr/>
        </p:nvSpPr>
        <p:spPr>
          <a:xfrm>
            <a:off x="8311477" y="3323444"/>
            <a:ext cx="1403526" cy="646331"/>
          </a:xfrm>
          <a:prstGeom prst="rect">
            <a:avLst/>
          </a:prstGeom>
          <a:solidFill>
            <a:schemeClr val="bg1"/>
          </a:solidFill>
        </p:spPr>
        <p:txBody>
          <a:bodyPr wrap="none" rtlCol="0">
            <a:spAutoFit/>
          </a:bodyPr>
          <a:lstStyle/>
          <a:p>
            <a:r>
              <a:rPr lang="sv-SE" dirty="0"/>
              <a:t>Stefan James</a:t>
            </a:r>
          </a:p>
          <a:p>
            <a:r>
              <a:rPr lang="sv-SE" dirty="0"/>
              <a:t>(</a:t>
            </a:r>
            <a:r>
              <a:rPr lang="sv-SE" dirty="0" err="1"/>
              <a:t>Cardiology</a:t>
            </a:r>
            <a:r>
              <a:rPr lang="sv-SE" dirty="0"/>
              <a:t>) </a:t>
            </a:r>
          </a:p>
        </p:txBody>
      </p:sp>
      <p:pic>
        <p:nvPicPr>
          <p:cNvPr id="5" name="Picture 4">
            <a:extLst>
              <a:ext uri="{FF2B5EF4-FFF2-40B4-BE49-F238E27FC236}">
                <a16:creationId xmlns:a16="http://schemas.microsoft.com/office/drawing/2014/main" id="{11B90C7F-21CA-49C5-82A9-9D7F905A9791}"/>
              </a:ext>
            </a:extLst>
          </p:cNvPr>
          <p:cNvPicPr>
            <a:picLocks noChangeAspect="1"/>
          </p:cNvPicPr>
          <p:nvPr/>
        </p:nvPicPr>
        <p:blipFill>
          <a:blip r:embed="rId4"/>
          <a:stretch>
            <a:fillRect/>
          </a:stretch>
        </p:blipFill>
        <p:spPr>
          <a:xfrm>
            <a:off x="525527" y="1446095"/>
            <a:ext cx="1585954" cy="1620061"/>
          </a:xfrm>
          <a:prstGeom prst="rect">
            <a:avLst/>
          </a:prstGeom>
        </p:spPr>
      </p:pic>
      <p:sp>
        <p:nvSpPr>
          <p:cNvPr id="17" name="TextBox 16">
            <a:extLst>
              <a:ext uri="{FF2B5EF4-FFF2-40B4-BE49-F238E27FC236}">
                <a16:creationId xmlns:a16="http://schemas.microsoft.com/office/drawing/2014/main" id="{6581C236-A3FC-4758-85E4-F3EDDF1956FD}"/>
              </a:ext>
            </a:extLst>
          </p:cNvPr>
          <p:cNvSpPr txBox="1"/>
          <p:nvPr/>
        </p:nvSpPr>
        <p:spPr>
          <a:xfrm>
            <a:off x="348982" y="3129948"/>
            <a:ext cx="2478051" cy="369332"/>
          </a:xfrm>
          <a:prstGeom prst="rect">
            <a:avLst/>
          </a:prstGeom>
          <a:solidFill>
            <a:schemeClr val="bg1"/>
          </a:solidFill>
        </p:spPr>
        <p:txBody>
          <a:bodyPr wrap="none" rtlCol="0">
            <a:spAutoFit/>
          </a:bodyPr>
          <a:lstStyle/>
          <a:p>
            <a:r>
              <a:rPr lang="sv-SE" dirty="0"/>
              <a:t>Maria Eriksson Svensson</a:t>
            </a:r>
          </a:p>
        </p:txBody>
      </p:sp>
      <p:cxnSp>
        <p:nvCxnSpPr>
          <p:cNvPr id="8" name="Straight Connector 7">
            <a:extLst>
              <a:ext uri="{FF2B5EF4-FFF2-40B4-BE49-F238E27FC236}">
                <a16:creationId xmlns:a16="http://schemas.microsoft.com/office/drawing/2014/main" id="{CA6D0952-AB08-4EB2-881A-2740944E153A}"/>
              </a:ext>
            </a:extLst>
          </p:cNvPr>
          <p:cNvCxnSpPr>
            <a:cxnSpLocks/>
            <a:endCxn id="24" idx="0"/>
          </p:cNvCxnSpPr>
          <p:nvPr/>
        </p:nvCxnSpPr>
        <p:spPr>
          <a:xfrm>
            <a:off x="5025810" y="4438912"/>
            <a:ext cx="1295085" cy="49845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78E4FB2-0F37-4CE2-B60E-9D6E0F29A86E}"/>
              </a:ext>
            </a:extLst>
          </p:cNvPr>
          <p:cNvSpPr txBox="1"/>
          <p:nvPr/>
        </p:nvSpPr>
        <p:spPr>
          <a:xfrm>
            <a:off x="7794649" y="892013"/>
            <a:ext cx="2358915" cy="369332"/>
          </a:xfrm>
          <a:prstGeom prst="rect">
            <a:avLst/>
          </a:prstGeom>
          <a:noFill/>
        </p:spPr>
        <p:txBody>
          <a:bodyPr wrap="none" rtlCol="0">
            <a:spAutoFit/>
          </a:bodyPr>
          <a:lstStyle/>
          <a:p>
            <a:r>
              <a:rPr lang="sv-SE" dirty="0"/>
              <a:t>Katarina Durk Boustedt</a:t>
            </a:r>
          </a:p>
        </p:txBody>
      </p:sp>
      <p:sp>
        <p:nvSpPr>
          <p:cNvPr id="19" name="TextBox 18">
            <a:extLst>
              <a:ext uri="{FF2B5EF4-FFF2-40B4-BE49-F238E27FC236}">
                <a16:creationId xmlns:a16="http://schemas.microsoft.com/office/drawing/2014/main" id="{B3D90CDD-393D-41D7-A86D-4CA76318EA4C}"/>
              </a:ext>
            </a:extLst>
          </p:cNvPr>
          <p:cNvSpPr txBox="1"/>
          <p:nvPr/>
        </p:nvSpPr>
        <p:spPr>
          <a:xfrm>
            <a:off x="161413" y="4676262"/>
            <a:ext cx="1428596" cy="369332"/>
          </a:xfrm>
          <a:prstGeom prst="rect">
            <a:avLst/>
          </a:prstGeom>
          <a:noFill/>
        </p:spPr>
        <p:txBody>
          <a:bodyPr wrap="none" rtlCol="0">
            <a:spAutoFit/>
          </a:bodyPr>
          <a:lstStyle/>
          <a:p>
            <a:r>
              <a:rPr lang="sv-SE" dirty="0"/>
              <a:t>Maria Sörby</a:t>
            </a:r>
          </a:p>
        </p:txBody>
      </p:sp>
      <p:cxnSp>
        <p:nvCxnSpPr>
          <p:cNvPr id="20" name="Straight Connector 19">
            <a:extLst>
              <a:ext uri="{FF2B5EF4-FFF2-40B4-BE49-F238E27FC236}">
                <a16:creationId xmlns:a16="http://schemas.microsoft.com/office/drawing/2014/main" id="{6BC4D1D2-B877-4F06-A0D4-83ECA0E9B897}"/>
              </a:ext>
            </a:extLst>
          </p:cNvPr>
          <p:cNvCxnSpPr>
            <a:cxnSpLocks/>
          </p:cNvCxnSpPr>
          <p:nvPr/>
        </p:nvCxnSpPr>
        <p:spPr>
          <a:xfrm flipH="1">
            <a:off x="1493520" y="4531744"/>
            <a:ext cx="710057" cy="406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A3108FE-1385-4A2A-8BB1-28AF23CE9F72}"/>
              </a:ext>
            </a:extLst>
          </p:cNvPr>
          <p:cNvCxnSpPr>
            <a:cxnSpLocks/>
          </p:cNvCxnSpPr>
          <p:nvPr/>
        </p:nvCxnSpPr>
        <p:spPr>
          <a:xfrm flipH="1">
            <a:off x="4151097" y="1510296"/>
            <a:ext cx="2633680" cy="137588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ADA6B09-3EC8-44C6-8D8E-8AB622A237E4}"/>
              </a:ext>
            </a:extLst>
          </p:cNvPr>
          <p:cNvSpPr txBox="1"/>
          <p:nvPr/>
        </p:nvSpPr>
        <p:spPr>
          <a:xfrm>
            <a:off x="5497592" y="4937366"/>
            <a:ext cx="1646605" cy="369332"/>
          </a:xfrm>
          <a:prstGeom prst="rect">
            <a:avLst/>
          </a:prstGeom>
          <a:noFill/>
        </p:spPr>
        <p:txBody>
          <a:bodyPr wrap="none" rtlCol="0">
            <a:spAutoFit/>
          </a:bodyPr>
          <a:lstStyle/>
          <a:p>
            <a:r>
              <a:rPr lang="sv-SE" dirty="0"/>
              <a:t>Sara Hansson</a:t>
            </a:r>
          </a:p>
        </p:txBody>
      </p:sp>
      <p:cxnSp>
        <p:nvCxnSpPr>
          <p:cNvPr id="25" name="Straight Connector 24">
            <a:extLst>
              <a:ext uri="{FF2B5EF4-FFF2-40B4-BE49-F238E27FC236}">
                <a16:creationId xmlns:a16="http://schemas.microsoft.com/office/drawing/2014/main" id="{4CF0B6D0-A399-4126-87B5-83321AC4E261}"/>
              </a:ext>
            </a:extLst>
          </p:cNvPr>
          <p:cNvCxnSpPr>
            <a:cxnSpLocks/>
          </p:cNvCxnSpPr>
          <p:nvPr/>
        </p:nvCxnSpPr>
        <p:spPr>
          <a:xfrm flipH="1">
            <a:off x="3941402" y="996340"/>
            <a:ext cx="933248" cy="1057953"/>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97B948-2591-4539-A49C-83572F49D8A4}"/>
              </a:ext>
            </a:extLst>
          </p:cNvPr>
          <p:cNvSpPr txBox="1"/>
          <p:nvPr/>
        </p:nvSpPr>
        <p:spPr>
          <a:xfrm>
            <a:off x="3343023" y="594233"/>
            <a:ext cx="1616148" cy="369332"/>
          </a:xfrm>
          <a:prstGeom prst="rect">
            <a:avLst/>
          </a:prstGeom>
          <a:noFill/>
        </p:spPr>
        <p:txBody>
          <a:bodyPr wrap="none" rtlCol="0">
            <a:spAutoFit/>
          </a:bodyPr>
          <a:lstStyle/>
          <a:p>
            <a:r>
              <a:rPr lang="sv-SE" dirty="0"/>
              <a:t>Johan Lindbäck</a:t>
            </a:r>
          </a:p>
        </p:txBody>
      </p:sp>
      <p:sp>
        <p:nvSpPr>
          <p:cNvPr id="29" name="Ellips 22">
            <a:extLst>
              <a:ext uri="{FF2B5EF4-FFF2-40B4-BE49-F238E27FC236}">
                <a16:creationId xmlns:a16="http://schemas.microsoft.com/office/drawing/2014/main" id="{8DA056B1-A041-4A97-8183-C40C0FC098B0}"/>
              </a:ext>
            </a:extLst>
          </p:cNvPr>
          <p:cNvSpPr/>
          <p:nvPr/>
        </p:nvSpPr>
        <p:spPr>
          <a:xfrm>
            <a:off x="3313147" y="3159709"/>
            <a:ext cx="923568" cy="773758"/>
          </a:xfrm>
          <a:prstGeom prst="ellipse">
            <a:avLst/>
          </a:prstGeom>
          <a:solidFill>
            <a:schemeClr val="bg2">
              <a:lumMod val="40000"/>
              <a:lumOff val="60000"/>
              <a:alpha val="51000"/>
            </a:schemeClr>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QA</a:t>
            </a:r>
            <a:r>
              <a:rPr kumimoji="0" lang="sv-SE"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
            <a:br>
              <a:rPr kumimoji="0" lang="sv-SE"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sv-SE"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774020E5-C999-4CE4-8C4C-C2E44FF7B0AE}"/>
              </a:ext>
            </a:extLst>
          </p:cNvPr>
          <p:cNvCxnSpPr>
            <a:cxnSpLocks/>
            <a:endCxn id="33" idx="0"/>
          </p:cNvCxnSpPr>
          <p:nvPr/>
        </p:nvCxnSpPr>
        <p:spPr>
          <a:xfrm flipH="1">
            <a:off x="3809664" y="3701563"/>
            <a:ext cx="2" cy="1412695"/>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EF25FF-A3A7-4080-8600-839637A40E11}"/>
              </a:ext>
            </a:extLst>
          </p:cNvPr>
          <p:cNvSpPr txBox="1"/>
          <p:nvPr/>
        </p:nvSpPr>
        <p:spPr>
          <a:xfrm>
            <a:off x="2704233" y="5114258"/>
            <a:ext cx="2210862" cy="369332"/>
          </a:xfrm>
          <a:prstGeom prst="rect">
            <a:avLst/>
          </a:prstGeom>
          <a:noFill/>
        </p:spPr>
        <p:txBody>
          <a:bodyPr wrap="none" rtlCol="0">
            <a:spAutoFit/>
          </a:bodyPr>
          <a:lstStyle/>
          <a:p>
            <a:r>
              <a:rPr lang="sv-SE" dirty="0"/>
              <a:t>Jessica Magnusson</a:t>
            </a:r>
          </a:p>
        </p:txBody>
      </p:sp>
      <p:pic>
        <p:nvPicPr>
          <p:cNvPr id="7" name="Picture 6">
            <a:extLst>
              <a:ext uri="{FF2B5EF4-FFF2-40B4-BE49-F238E27FC236}">
                <a16:creationId xmlns:a16="http://schemas.microsoft.com/office/drawing/2014/main" id="{84630C87-2613-42D3-B31E-555B5849987A}"/>
              </a:ext>
            </a:extLst>
          </p:cNvPr>
          <p:cNvPicPr>
            <a:picLocks noChangeAspect="1"/>
          </p:cNvPicPr>
          <p:nvPr/>
        </p:nvPicPr>
        <p:blipFill>
          <a:blip r:embed="rId5"/>
          <a:stretch>
            <a:fillRect/>
          </a:stretch>
        </p:blipFill>
        <p:spPr>
          <a:xfrm>
            <a:off x="200965" y="5046041"/>
            <a:ext cx="1409700" cy="1381125"/>
          </a:xfrm>
          <a:prstGeom prst="rect">
            <a:avLst/>
          </a:prstGeom>
        </p:spPr>
      </p:pic>
      <p:pic>
        <p:nvPicPr>
          <p:cNvPr id="11" name="Picture 10">
            <a:extLst>
              <a:ext uri="{FF2B5EF4-FFF2-40B4-BE49-F238E27FC236}">
                <a16:creationId xmlns:a16="http://schemas.microsoft.com/office/drawing/2014/main" id="{C0267FCC-C74F-484F-9B0D-55BA40627640}"/>
              </a:ext>
            </a:extLst>
          </p:cNvPr>
          <p:cNvPicPr>
            <a:picLocks noChangeAspect="1"/>
          </p:cNvPicPr>
          <p:nvPr/>
        </p:nvPicPr>
        <p:blipFill>
          <a:blip r:embed="rId6"/>
          <a:stretch>
            <a:fillRect/>
          </a:stretch>
        </p:blipFill>
        <p:spPr>
          <a:xfrm>
            <a:off x="2968131" y="5517487"/>
            <a:ext cx="1414463" cy="1295400"/>
          </a:xfrm>
          <a:prstGeom prst="rect">
            <a:avLst/>
          </a:prstGeom>
        </p:spPr>
      </p:pic>
      <p:pic>
        <p:nvPicPr>
          <p:cNvPr id="14" name="Picture 13">
            <a:extLst>
              <a:ext uri="{FF2B5EF4-FFF2-40B4-BE49-F238E27FC236}">
                <a16:creationId xmlns:a16="http://schemas.microsoft.com/office/drawing/2014/main" id="{51239A5C-C083-4F4B-8CAC-B7642F62C4AF}"/>
              </a:ext>
            </a:extLst>
          </p:cNvPr>
          <p:cNvPicPr>
            <a:picLocks noChangeAspect="1"/>
          </p:cNvPicPr>
          <p:nvPr/>
        </p:nvPicPr>
        <p:blipFill>
          <a:blip r:embed="rId7"/>
          <a:stretch>
            <a:fillRect/>
          </a:stretch>
        </p:blipFill>
        <p:spPr>
          <a:xfrm>
            <a:off x="5571594" y="5306698"/>
            <a:ext cx="1274445" cy="1571625"/>
          </a:xfrm>
          <a:prstGeom prst="rect">
            <a:avLst/>
          </a:prstGeom>
        </p:spPr>
      </p:pic>
      <p:pic>
        <p:nvPicPr>
          <p:cNvPr id="30" name="Picture 29">
            <a:extLst>
              <a:ext uri="{FF2B5EF4-FFF2-40B4-BE49-F238E27FC236}">
                <a16:creationId xmlns:a16="http://schemas.microsoft.com/office/drawing/2014/main" id="{C91E1B97-B384-4C5A-9B97-E2005EC3097B}"/>
              </a:ext>
            </a:extLst>
          </p:cNvPr>
          <p:cNvPicPr>
            <a:picLocks noChangeAspect="1"/>
          </p:cNvPicPr>
          <p:nvPr/>
        </p:nvPicPr>
        <p:blipFill>
          <a:blip r:embed="rId8"/>
          <a:stretch>
            <a:fillRect/>
          </a:stretch>
        </p:blipFill>
        <p:spPr>
          <a:xfrm>
            <a:off x="6537036" y="95224"/>
            <a:ext cx="1334895" cy="1295488"/>
          </a:xfrm>
          <a:prstGeom prst="rect">
            <a:avLst/>
          </a:prstGeom>
        </p:spPr>
      </p:pic>
      <p:pic>
        <p:nvPicPr>
          <p:cNvPr id="18" name="Picture 17">
            <a:extLst>
              <a:ext uri="{FF2B5EF4-FFF2-40B4-BE49-F238E27FC236}">
                <a16:creationId xmlns:a16="http://schemas.microsoft.com/office/drawing/2014/main" id="{5B3FE5D1-506B-4FAE-942E-35276A3B5E8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90" r="15408"/>
          <a:stretch/>
        </p:blipFill>
        <p:spPr>
          <a:xfrm>
            <a:off x="7594487" y="1808713"/>
            <a:ext cx="1472205" cy="1563551"/>
          </a:xfrm>
          <a:prstGeom prst="rect">
            <a:avLst/>
          </a:prstGeom>
        </p:spPr>
      </p:pic>
      <p:pic>
        <p:nvPicPr>
          <p:cNvPr id="2050" name="Picture 2" descr="Johan Lindbäck on X: &quot;Bli. Min. Chef. https://t.co/Paw7WexZCA&quot; / X">
            <a:extLst>
              <a:ext uri="{FF2B5EF4-FFF2-40B4-BE49-F238E27FC236}">
                <a16:creationId xmlns:a16="http://schemas.microsoft.com/office/drawing/2014/main" id="{1BC5C91E-F1E9-4840-AF49-58AEA00235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8781" y="81224"/>
            <a:ext cx="1295488" cy="12954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ej Jakob Hedberg, ny director 2020 - Bengt Ihre Research Fellowship">
            <a:extLst>
              <a:ext uri="{FF2B5EF4-FFF2-40B4-BE49-F238E27FC236}">
                <a16:creationId xmlns:a16="http://schemas.microsoft.com/office/drawing/2014/main" id="{82ED9BB1-BDD0-407B-82AB-E481D5ECF9D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32472" y="1766904"/>
            <a:ext cx="1038718" cy="160574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DB60540E-8E0A-439F-AD0A-3DB0A5BC7385}"/>
              </a:ext>
            </a:extLst>
          </p:cNvPr>
          <p:cNvSpPr txBox="1"/>
          <p:nvPr/>
        </p:nvSpPr>
        <p:spPr>
          <a:xfrm>
            <a:off x="10314124" y="3370651"/>
            <a:ext cx="1566776" cy="646331"/>
          </a:xfrm>
          <a:prstGeom prst="rect">
            <a:avLst/>
          </a:prstGeom>
          <a:solidFill>
            <a:schemeClr val="bg1"/>
          </a:solidFill>
        </p:spPr>
        <p:txBody>
          <a:bodyPr wrap="none" rtlCol="0">
            <a:spAutoFit/>
          </a:bodyPr>
          <a:lstStyle/>
          <a:p>
            <a:r>
              <a:rPr lang="sv-SE" dirty="0"/>
              <a:t>Jakob Hedberg</a:t>
            </a:r>
          </a:p>
          <a:p>
            <a:r>
              <a:rPr lang="sv-SE" dirty="0"/>
              <a:t>(Cancer)</a:t>
            </a:r>
          </a:p>
        </p:txBody>
      </p:sp>
      <p:sp>
        <p:nvSpPr>
          <p:cNvPr id="15" name="Rectangle 14">
            <a:extLst>
              <a:ext uri="{FF2B5EF4-FFF2-40B4-BE49-F238E27FC236}">
                <a16:creationId xmlns:a16="http://schemas.microsoft.com/office/drawing/2014/main" id="{39414401-3677-49C1-98B7-9139057AA799}"/>
              </a:ext>
            </a:extLst>
          </p:cNvPr>
          <p:cNvSpPr/>
          <p:nvPr/>
        </p:nvSpPr>
        <p:spPr>
          <a:xfrm>
            <a:off x="525527" y="358648"/>
            <a:ext cx="2483206" cy="914400"/>
          </a:xfrm>
          <a:prstGeom prst="rect">
            <a:avLst/>
          </a:prstGeom>
          <a:solidFill>
            <a:srgbClr val="55B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The management team</a:t>
            </a:r>
          </a:p>
        </p:txBody>
      </p:sp>
    </p:spTree>
    <p:extLst>
      <p:ext uri="{BB962C8B-B14F-4D97-AF65-F5344CB8AC3E}">
        <p14:creationId xmlns:p14="http://schemas.microsoft.com/office/powerpoint/2010/main" val="2190470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4DEC469-8CCD-484D-9D69-1E23E4C367FB}"/>
              </a:ext>
            </a:extLst>
          </p:cNvPr>
          <p:cNvGrpSpPr/>
          <p:nvPr/>
        </p:nvGrpSpPr>
        <p:grpSpPr>
          <a:xfrm>
            <a:off x="1679510" y="989045"/>
            <a:ext cx="8292015" cy="5868955"/>
            <a:chOff x="2052735" y="401216"/>
            <a:chExt cx="8292015" cy="5868955"/>
          </a:xfrm>
        </p:grpSpPr>
        <p:pic>
          <p:nvPicPr>
            <p:cNvPr id="4" name="Picture 3">
              <a:extLst>
                <a:ext uri="{FF2B5EF4-FFF2-40B4-BE49-F238E27FC236}">
                  <a16:creationId xmlns:a16="http://schemas.microsoft.com/office/drawing/2014/main" id="{C519AF9E-320B-475C-A4D2-06236509F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735" y="620257"/>
              <a:ext cx="8292015" cy="5649914"/>
            </a:xfrm>
            <a:prstGeom prst="rect">
              <a:avLst/>
            </a:prstGeom>
          </p:spPr>
        </p:pic>
        <p:sp>
          <p:nvSpPr>
            <p:cNvPr id="5" name="Rectangle 4">
              <a:extLst>
                <a:ext uri="{FF2B5EF4-FFF2-40B4-BE49-F238E27FC236}">
                  <a16:creationId xmlns:a16="http://schemas.microsoft.com/office/drawing/2014/main" id="{55E212E7-A713-4C1B-966C-1EE798C34A5B}"/>
                </a:ext>
              </a:extLst>
            </p:cNvPr>
            <p:cNvSpPr/>
            <p:nvPr/>
          </p:nvSpPr>
          <p:spPr>
            <a:xfrm>
              <a:off x="8985380" y="401216"/>
              <a:ext cx="1359370" cy="671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Title 1">
            <a:extLst>
              <a:ext uri="{FF2B5EF4-FFF2-40B4-BE49-F238E27FC236}">
                <a16:creationId xmlns:a16="http://schemas.microsoft.com/office/drawing/2014/main" id="{3D45D833-8FD5-4E56-9139-FC719C6B6548}"/>
              </a:ext>
            </a:extLst>
          </p:cNvPr>
          <p:cNvSpPr>
            <a:spLocks noGrp="1"/>
          </p:cNvSpPr>
          <p:nvPr>
            <p:ph type="title"/>
          </p:nvPr>
        </p:nvSpPr>
        <p:spPr>
          <a:xfrm>
            <a:off x="423774" y="377354"/>
            <a:ext cx="10803485" cy="855663"/>
          </a:xfrm>
        </p:spPr>
        <p:txBody>
          <a:bodyPr>
            <a:normAutofit fontScale="90000"/>
          </a:bodyPr>
          <a:lstStyle/>
          <a:p>
            <a:pPr algn="ctr"/>
            <a:r>
              <a:rPr lang="en-AU" b="1" spc="-5" dirty="0">
                <a:solidFill>
                  <a:srgbClr val="92D050"/>
                </a:solidFill>
              </a:rPr>
              <a:t>We are altogether 130 employees that  support clinical research and improve health care  </a:t>
            </a:r>
            <a:endParaRPr lang="en-AU" sz="3200" b="1" dirty="0">
              <a:solidFill>
                <a:srgbClr val="92D050"/>
              </a:solidFill>
            </a:endParaRPr>
          </a:p>
        </p:txBody>
      </p:sp>
      <p:sp>
        <p:nvSpPr>
          <p:cNvPr id="2" name="Rectangle 1">
            <a:extLst>
              <a:ext uri="{FF2B5EF4-FFF2-40B4-BE49-F238E27FC236}">
                <a16:creationId xmlns:a16="http://schemas.microsoft.com/office/drawing/2014/main" id="{0BB4E268-EC99-4220-9C11-F7C8ABEEBD65}"/>
              </a:ext>
            </a:extLst>
          </p:cNvPr>
          <p:cNvSpPr/>
          <p:nvPr/>
        </p:nvSpPr>
        <p:spPr>
          <a:xfrm>
            <a:off x="8486454" y="1324946"/>
            <a:ext cx="1756881" cy="647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icture 7">
            <a:extLst>
              <a:ext uri="{FF2B5EF4-FFF2-40B4-BE49-F238E27FC236}">
                <a16:creationId xmlns:a16="http://schemas.microsoft.com/office/drawing/2014/main" id="{F95A80F1-14D0-4254-A155-0BCE610B1855}"/>
              </a:ext>
            </a:extLst>
          </p:cNvPr>
          <p:cNvPicPr>
            <a:picLocks noChangeAspect="1"/>
          </p:cNvPicPr>
          <p:nvPr/>
        </p:nvPicPr>
        <p:blipFill>
          <a:blip r:embed="rId3"/>
          <a:stretch>
            <a:fillRect/>
          </a:stretch>
        </p:blipFill>
        <p:spPr>
          <a:xfrm>
            <a:off x="1752975" y="1694226"/>
            <a:ext cx="8686049" cy="4702565"/>
          </a:xfrm>
          <a:prstGeom prst="rect">
            <a:avLst/>
          </a:prstGeom>
        </p:spPr>
      </p:pic>
    </p:spTree>
    <p:extLst>
      <p:ext uri="{BB962C8B-B14F-4D97-AF65-F5344CB8AC3E}">
        <p14:creationId xmlns:p14="http://schemas.microsoft.com/office/powerpoint/2010/main" val="81401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Clinical </a:t>
            </a:r>
            <a:r>
              <a:rPr lang="sv-SE" dirty="0" err="1"/>
              <a:t>Quality</a:t>
            </a:r>
            <a:r>
              <a:rPr lang="sv-SE" dirty="0"/>
              <a:t> </a:t>
            </a:r>
            <a:r>
              <a:rPr lang="sv-SE" dirty="0" err="1"/>
              <a:t>Registries</a:t>
            </a:r>
            <a:endParaRPr lang="en-US" dirty="0"/>
          </a:p>
        </p:txBody>
      </p:sp>
    </p:spTree>
    <p:extLst>
      <p:ext uri="{BB962C8B-B14F-4D97-AF65-F5344CB8AC3E}">
        <p14:creationId xmlns:p14="http://schemas.microsoft.com/office/powerpoint/2010/main" val="429455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Vd.UfhQa4DHCDL5gxs9zA"/>
</p:tagLst>
</file>

<file path=ppt/theme/theme1.xml><?xml version="1.0" encoding="utf-8"?>
<a:theme xmlns:a="http://schemas.openxmlformats.org/drawingml/2006/main" name="mall_ru_u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ll_ru_u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mall_ru_u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all_ru_u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apaCKD">
  <a:themeElements>
    <a:clrScheme name="DapaCare">
      <a:dk1>
        <a:sysClr val="windowText" lastClr="000000"/>
      </a:dk1>
      <a:lt1>
        <a:sysClr val="window" lastClr="FFFFFF"/>
      </a:lt1>
      <a:dk2>
        <a:srgbClr val="717073"/>
      </a:dk2>
      <a:lt2>
        <a:srgbClr val="EEECE1"/>
      </a:lt2>
      <a:accent1>
        <a:srgbClr val="8E0C3A"/>
      </a:accent1>
      <a:accent2>
        <a:srgbClr val="BB8D0B"/>
      </a:accent2>
      <a:accent3>
        <a:srgbClr val="7AC142"/>
      </a:accent3>
      <a:accent4>
        <a:srgbClr val="F48024"/>
      </a:accent4>
      <a:accent5>
        <a:srgbClr val="0092D0"/>
      </a:accent5>
      <a:accent6>
        <a:srgbClr val="00B1B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79CCEBF-C231-4896-971A-EB784A22080D}" vid="{69449328-72C4-4D71-AD17-E5881909D279}"/>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PSDescription xmlns="4471eb95-440a-4af5-bb2b-dbcee78e2982" xsi:nil="true"/>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E8F921D901FA04EA7D1501A087DD4E7" ma:contentTypeVersion="2" ma:contentTypeDescription="Skapa ett nytt dokument." ma:contentTypeScope="" ma:versionID="28c03be1ac6b61dbbc6420561d94e0af">
  <xsd:schema xmlns:xsd="http://www.w3.org/2001/XMLSchema" xmlns:xs="http://www.w3.org/2001/XMLSchema" xmlns:p="http://schemas.microsoft.com/office/2006/metadata/properties" xmlns:ns2="4471eb95-440a-4af5-bb2b-dbcee78e2982" xmlns:ns3="http://schemas.microsoft.com/sharepoint/v4" targetNamespace="http://schemas.microsoft.com/office/2006/metadata/properties" ma:root="true" ma:fieldsID="762d14318b447124f7cc36336e0d949c" ns2:_="" ns3:_="">
    <xsd:import namespace="4471eb95-440a-4af5-bb2b-dbcee78e2982"/>
    <xsd:import namespace="http://schemas.microsoft.com/sharepoint/v4"/>
    <xsd:element name="properties">
      <xsd:complexType>
        <xsd:sequence>
          <xsd:element name="documentManagement">
            <xsd:complexType>
              <xsd:all>
                <xsd:element ref="ns2:SPSDescription"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1eb95-440a-4af5-bb2b-dbcee78e2982" elementFormDefault="qualified">
    <xsd:import namespace="http://schemas.microsoft.com/office/2006/documentManagement/types"/>
    <xsd:import namespace="http://schemas.microsoft.com/office/infopath/2007/PartnerControls"/>
    <xsd:element name="SPSDescription" ma:index="8" nillable="true" ma:displayName="Beskrivning" ma:internalName="SPS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3F1BA-EEAF-414B-982B-9B6EE556AC11}">
  <ds:schemaRefs>
    <ds:schemaRef ds:uri="http://schemas.microsoft.com/sharepoint/v3/contenttype/forms"/>
  </ds:schemaRefs>
</ds:datastoreItem>
</file>

<file path=customXml/itemProps2.xml><?xml version="1.0" encoding="utf-8"?>
<ds:datastoreItem xmlns:ds="http://schemas.openxmlformats.org/officeDocument/2006/customXml" ds:itemID="{81F6A71F-3E42-47E6-86E0-8D1ADAD19567}">
  <ds:schemaRef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471eb95-440a-4af5-bb2b-dbcee78e2982"/>
    <ds:schemaRef ds:uri="http://www.w3.org/XML/1998/namespace"/>
    <ds:schemaRef ds:uri="http://purl.org/dc/dcmitype/"/>
  </ds:schemaRefs>
</ds:datastoreItem>
</file>

<file path=customXml/itemProps3.xml><?xml version="1.0" encoding="utf-8"?>
<ds:datastoreItem xmlns:ds="http://schemas.openxmlformats.org/officeDocument/2006/customXml" ds:itemID="{171003C8-EE7D-4C22-A609-E9AC618AA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71eb95-440a-4af5-bb2b-dbcee78e298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4330</TotalTime>
  <Words>2069</Words>
  <Application>Microsoft Office PowerPoint</Application>
  <PresentationFormat>Widescreen</PresentationFormat>
  <Paragraphs>324</Paragraphs>
  <Slides>25</Slides>
  <Notes>12</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25</vt:i4>
      </vt:variant>
    </vt:vector>
  </HeadingPairs>
  <TitlesOfParts>
    <vt:vector size="39" baseType="lpstr">
      <vt:lpstr>Arial</vt:lpstr>
      <vt:lpstr>Arial Nova Cond</vt:lpstr>
      <vt:lpstr>Calibri</vt:lpstr>
      <vt:lpstr>inherit</vt:lpstr>
      <vt:lpstr>Wingdings</vt:lpstr>
      <vt:lpstr>Aharoni</vt:lpstr>
      <vt:lpstr>Verdana</vt:lpstr>
      <vt:lpstr>Arial Narrow</vt:lpstr>
      <vt:lpstr>mall_ru_uu</vt:lpstr>
      <vt:lpstr>1_mall_ru_uu</vt:lpstr>
      <vt:lpstr>3_mall_ru_uu</vt:lpstr>
      <vt:lpstr>2_mall_ru_uu</vt:lpstr>
      <vt:lpstr>4_DapaCKD</vt:lpstr>
      <vt:lpstr>think-cell Slide</vt:lpstr>
      <vt:lpstr>MORE THAN 20 YEARS OF EVIDENCE-BASED  IMPROVEMENT OF HEALTHCARE</vt:lpstr>
      <vt:lpstr>MORE THAN 20 YEARS OF EVIDENCE-BASED  IMPROVEMENT OF HEALTHCARE</vt:lpstr>
      <vt:lpstr>An introduction to  Uppsala Clinical Research Center (UCR) </vt:lpstr>
      <vt:lpstr>Uppsala Clinical Research Center- a (non-profit) competence centre for clinical research</vt:lpstr>
      <vt:lpstr>Uppsala Clinical Research Center- a (non-profit) competence centre for clinical research</vt:lpstr>
      <vt:lpstr>PowerPoint Presentation</vt:lpstr>
      <vt:lpstr>PowerPoint Presentation</vt:lpstr>
      <vt:lpstr>We are altogether 130 employees that  support clinical research and improve health care  </vt:lpstr>
      <vt:lpstr>Clinical Quality Registries</vt:lpstr>
      <vt:lpstr>The Swedish Clinical Quality Registries</vt:lpstr>
      <vt:lpstr>Clinical Quality Registries at UCR - UCR being the largest registry organisation in Sweden   </vt:lpstr>
      <vt:lpstr>PowerPoint Presentation</vt:lpstr>
      <vt:lpstr>PowerPoint Presentation</vt:lpstr>
      <vt:lpstr>What countries are we working with? </vt:lpstr>
      <vt:lpstr>Clinical Research and Biostatistics</vt:lpstr>
      <vt:lpstr>PowerPoint Presentation</vt:lpstr>
      <vt:lpstr> We can support from start to finish</vt:lpstr>
      <vt:lpstr> We can support from start to finish</vt:lpstr>
      <vt:lpstr>PowerPoint Presentation</vt:lpstr>
      <vt:lpstr>Biostatisticians role in the clinical trial</vt:lpstr>
      <vt:lpstr>For clinical researchers, UCR offer a wealth of support available for each step of the research process </vt:lpstr>
      <vt:lpstr>Who are our clients?</vt:lpstr>
      <vt:lpstr>UCR provides in-house expertise regarding different types of clinical studies…</vt:lpstr>
      <vt:lpstr>PowerPoint Presentation</vt:lpstr>
      <vt:lpstr>PowerPoint Presentation</vt:lpstr>
    </vt:vector>
  </TitlesOfParts>
  <Company>Uppsala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ÅR AV EVIDENSBASERAD FÖRBÄTTRING AV HÄLSA</dc:title>
  <dc:creator>Emma Vestman</dc:creator>
  <cp:lastModifiedBy>Åsa Michelgård Palmquist</cp:lastModifiedBy>
  <cp:revision>118</cp:revision>
  <dcterms:created xsi:type="dcterms:W3CDTF">2022-06-01T11:53:03Z</dcterms:created>
  <dcterms:modified xsi:type="dcterms:W3CDTF">2024-10-23T16:29:22Z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0x010100FE8F921D901FA04EA7D1501A087DD4E7</vt:lpwstr>
  </property>
</Properties>
</file>